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2" r:id="rId1"/>
  </p:sldMasterIdLst>
  <p:notesMasterIdLst>
    <p:notesMasterId r:id="rId32"/>
  </p:notesMasterIdLst>
  <p:sldIdLst>
    <p:sldId id="256" r:id="rId2"/>
    <p:sldId id="258" r:id="rId3"/>
    <p:sldId id="263" r:id="rId4"/>
    <p:sldId id="262" r:id="rId5"/>
    <p:sldId id="264" r:id="rId6"/>
    <p:sldId id="266" r:id="rId7"/>
    <p:sldId id="267" r:id="rId8"/>
    <p:sldId id="268" r:id="rId9"/>
    <p:sldId id="269" r:id="rId10"/>
    <p:sldId id="270" r:id="rId11"/>
    <p:sldId id="271" r:id="rId12"/>
    <p:sldId id="272" r:id="rId13"/>
    <p:sldId id="287" r:id="rId14"/>
    <p:sldId id="273" r:id="rId15"/>
    <p:sldId id="274" r:id="rId16"/>
    <p:sldId id="275" r:id="rId17"/>
    <p:sldId id="276" r:id="rId18"/>
    <p:sldId id="277" r:id="rId19"/>
    <p:sldId id="278" r:id="rId20"/>
    <p:sldId id="279" r:id="rId21"/>
    <p:sldId id="280" r:id="rId22"/>
    <p:sldId id="281" r:id="rId23"/>
    <p:sldId id="282" r:id="rId24"/>
    <p:sldId id="283" r:id="rId25"/>
    <p:sldId id="284" r:id="rId26"/>
    <p:sldId id="285" r:id="rId27"/>
    <p:sldId id="286" r:id="rId28"/>
    <p:sldId id="288" r:id="rId29"/>
    <p:sldId id="289" r:id="rId30"/>
    <p:sldId id="290"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0USMGpWeyd2a0CvvIrnb9Q==" hashData="cY0ZABHy7VdBYrMYDYAhLqlKeRkMzaqsUoyjbnICeA8xONdJOK8Cxj62zJMwQyC3epAIeAnlKT9wEJQfeLWZXA=="/>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808"/>
    <p:restoredTop sz="85700"/>
  </p:normalViewPr>
  <p:slideViewPr>
    <p:cSldViewPr snapToGrid="0">
      <p:cViewPr varScale="1">
        <p:scale>
          <a:sx n="146" d="100"/>
          <a:sy n="146" d="100"/>
        </p:scale>
        <p:origin x="300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2B323-82A1-7544-9837-FC5DD1BB8A69}" type="datetimeFigureOut">
              <a:rPr lang="es-ES_tradnl" smtClean="0"/>
              <a:t>3/3/25</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A8952F-1C0B-F641-899D-BA69BEE8A7E7}" type="slidenum">
              <a:rPr lang="es-ES_tradnl" smtClean="0"/>
              <a:t>‹#›</a:t>
            </a:fld>
            <a:endParaRPr lang="es-ES_tradnl"/>
          </a:p>
        </p:txBody>
      </p:sp>
    </p:spTree>
    <p:extLst>
      <p:ext uri="{BB962C8B-B14F-4D97-AF65-F5344CB8AC3E}">
        <p14:creationId xmlns:p14="http://schemas.microsoft.com/office/powerpoint/2010/main" val="2155511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8" Type="http://schemas.openxmlformats.org/officeDocument/2006/relationships/hyperlink" Target="https://en.wikipedia.org/wiki/Tree_(data_structure)" TargetMode="External"/><Relationship Id="rId13" Type="http://schemas.openxmlformats.org/officeDocument/2006/relationships/hyperlink" Target="https://en.wikipedia.org/wiki/State_(computer_science)" TargetMode="External"/><Relationship Id="rId3" Type="http://schemas.openxmlformats.org/officeDocument/2006/relationships/hyperlink" Target="https://en.wikipedia.org/wiki/Programming_paradigm" TargetMode="External"/><Relationship Id="rId7" Type="http://schemas.openxmlformats.org/officeDocument/2006/relationships/hyperlink" Target="https://en.wikipedia.org/wiki/Declarative_programming" TargetMode="External"/><Relationship Id="rId12" Type="http://schemas.openxmlformats.org/officeDocument/2006/relationships/hyperlink" Target="https://en.wikipedia.org/wiki/Statement_(computer_science)" TargetMode="External"/><Relationship Id="rId2" Type="http://schemas.openxmlformats.org/officeDocument/2006/relationships/slide" Target="../slides/slide19.xml"/><Relationship Id="rId1" Type="http://schemas.openxmlformats.org/officeDocument/2006/relationships/notesMaster" Target="../notesMasters/notesMaster1.xml"/><Relationship Id="rId6" Type="http://schemas.openxmlformats.org/officeDocument/2006/relationships/hyperlink" Target="https://en.wikipedia.org/wiki/Function_(computer_science)" TargetMode="External"/><Relationship Id="rId11" Type="http://schemas.openxmlformats.org/officeDocument/2006/relationships/hyperlink" Target="https://en.wikipedia.org/wiki/Imperative_programming" TargetMode="External"/><Relationship Id="rId5" Type="http://schemas.openxmlformats.org/officeDocument/2006/relationships/hyperlink" Target="https://en.wikipedia.org/wiki/Function_composition_(computer_science)" TargetMode="External"/><Relationship Id="rId10" Type="http://schemas.openxmlformats.org/officeDocument/2006/relationships/hyperlink" Target="https://en.wikipedia.org/wiki/Value_(computer_science)" TargetMode="External"/><Relationship Id="rId4" Type="http://schemas.openxmlformats.org/officeDocument/2006/relationships/hyperlink" Target="https://en.wikipedia.org/wiki/Function_application" TargetMode="External"/><Relationship Id="rId9" Type="http://schemas.openxmlformats.org/officeDocument/2006/relationships/hyperlink" Target="https://en.wikipedia.org/wiki/Expression_(computer_science)" TargetMode="Externa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2</a:t>
            </a:fld>
            <a:endParaRPr lang="es-ES_tradnl"/>
          </a:p>
        </p:txBody>
      </p:sp>
    </p:spTree>
    <p:extLst>
      <p:ext uri="{BB962C8B-B14F-4D97-AF65-F5344CB8AC3E}">
        <p14:creationId xmlns:p14="http://schemas.microsoft.com/office/powerpoint/2010/main" val="37781128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5EC12A-50B0-1601-E536-1E999E68542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850260-76B2-9E52-DC0F-493915CEF6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C710F4-BF83-0AF6-CF03-46D97E09F4A3}"/>
              </a:ext>
            </a:extLst>
          </p:cNvPr>
          <p:cNvSpPr>
            <a:spLocks noGrp="1"/>
          </p:cNvSpPr>
          <p:nvPr>
            <p:ph type="body" idx="1"/>
          </p:nvPr>
        </p:nvSpPr>
        <p:spPr/>
        <p:txBody>
          <a:bodyPr/>
          <a:lstStyle/>
          <a:p>
            <a:pPr rtl="0"/>
            <a:r>
              <a:rPr lang="es-ES_tradnl" sz="4000" noProof="0" dirty="0"/>
              <a:t>Siempre no vamos a tener todas las herramientas para entender todo de IA, porque es la conjugación de múltiples áreas de la ciencia.</a:t>
            </a:r>
            <a:endParaRPr lang="es-ES" sz="4000" dirty="0"/>
          </a:p>
        </p:txBody>
      </p:sp>
      <p:sp>
        <p:nvSpPr>
          <p:cNvPr id="4" name="Slide Number Placeholder 3">
            <a:extLst>
              <a:ext uri="{FF2B5EF4-FFF2-40B4-BE49-F238E27FC236}">
                <a16:creationId xmlns:a16="http://schemas.microsoft.com/office/drawing/2014/main" id="{3F9C0F74-CEC8-0C40-42AD-EA7B1C969495}"/>
              </a:ext>
            </a:extLst>
          </p:cNvPr>
          <p:cNvSpPr>
            <a:spLocks noGrp="1"/>
          </p:cNvSpPr>
          <p:nvPr>
            <p:ph type="sldNum" sz="quarter" idx="5"/>
          </p:nvPr>
        </p:nvSpPr>
        <p:spPr/>
        <p:txBody>
          <a:bodyPr/>
          <a:lstStyle/>
          <a:p>
            <a:fld id="{10A8952F-1C0B-F641-899D-BA69BEE8A7E7}" type="slidenum">
              <a:rPr lang="es-ES_tradnl" smtClean="0"/>
              <a:t>13</a:t>
            </a:fld>
            <a:endParaRPr lang="es-ES_tradnl"/>
          </a:p>
        </p:txBody>
      </p:sp>
    </p:spTree>
    <p:extLst>
      <p:ext uri="{BB962C8B-B14F-4D97-AF65-F5344CB8AC3E}">
        <p14:creationId xmlns:p14="http://schemas.microsoft.com/office/powerpoint/2010/main" val="38867805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508CE4-73F9-6119-E877-35AF810724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0AA593-66E1-5940-6D8A-8040ABA4CAC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CC8EED-5126-BA97-212A-7E23E24445DD}"/>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A599ECC3-E592-1DDC-CE6E-47B8D446EBEB}"/>
              </a:ext>
            </a:extLst>
          </p:cNvPr>
          <p:cNvSpPr>
            <a:spLocks noGrp="1"/>
          </p:cNvSpPr>
          <p:nvPr>
            <p:ph type="sldNum" sz="quarter" idx="5"/>
          </p:nvPr>
        </p:nvSpPr>
        <p:spPr/>
        <p:txBody>
          <a:bodyPr/>
          <a:lstStyle/>
          <a:p>
            <a:fld id="{10A8952F-1C0B-F641-899D-BA69BEE8A7E7}" type="slidenum">
              <a:rPr lang="es-ES_tradnl" smtClean="0"/>
              <a:t>15</a:t>
            </a:fld>
            <a:endParaRPr lang="es-ES_tradnl"/>
          </a:p>
        </p:txBody>
      </p:sp>
    </p:spTree>
    <p:extLst>
      <p:ext uri="{BB962C8B-B14F-4D97-AF65-F5344CB8AC3E}">
        <p14:creationId xmlns:p14="http://schemas.microsoft.com/office/powerpoint/2010/main" val="26646399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4A0807-35D1-E6A0-CCFE-E97D682414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C2EB381-55B9-8A23-226E-31AA05CA26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E70E7E-2BAA-E03E-274A-B7A7196882F5}"/>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78DEF5BB-17B0-B42B-5B14-E21C715A4FB4}"/>
              </a:ext>
            </a:extLst>
          </p:cNvPr>
          <p:cNvSpPr>
            <a:spLocks noGrp="1"/>
          </p:cNvSpPr>
          <p:nvPr>
            <p:ph type="sldNum" sz="quarter" idx="5"/>
          </p:nvPr>
        </p:nvSpPr>
        <p:spPr/>
        <p:txBody>
          <a:bodyPr/>
          <a:lstStyle/>
          <a:p>
            <a:fld id="{10A8952F-1C0B-F641-899D-BA69BEE8A7E7}" type="slidenum">
              <a:rPr lang="es-ES_tradnl" smtClean="0"/>
              <a:t>16</a:t>
            </a:fld>
            <a:endParaRPr lang="es-ES_tradnl"/>
          </a:p>
        </p:txBody>
      </p:sp>
    </p:spTree>
    <p:extLst>
      <p:ext uri="{BB962C8B-B14F-4D97-AF65-F5344CB8AC3E}">
        <p14:creationId xmlns:p14="http://schemas.microsoft.com/office/powerpoint/2010/main" val="10114771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DD4635-91F2-271A-E602-A6DD62921CE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F878C39-1AE5-FEF7-825D-7EEAFF28578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B50C91-0A31-4EEE-BD0C-6FFDAFF9B7E1}"/>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D2FF99CF-0ADF-AE6E-4960-4AEF297F674C}"/>
              </a:ext>
            </a:extLst>
          </p:cNvPr>
          <p:cNvSpPr>
            <a:spLocks noGrp="1"/>
          </p:cNvSpPr>
          <p:nvPr>
            <p:ph type="sldNum" sz="quarter" idx="5"/>
          </p:nvPr>
        </p:nvSpPr>
        <p:spPr/>
        <p:txBody>
          <a:bodyPr/>
          <a:lstStyle/>
          <a:p>
            <a:fld id="{10A8952F-1C0B-F641-899D-BA69BEE8A7E7}" type="slidenum">
              <a:rPr lang="es-ES_tradnl" smtClean="0"/>
              <a:t>17</a:t>
            </a:fld>
            <a:endParaRPr lang="es-ES_tradnl"/>
          </a:p>
        </p:txBody>
      </p:sp>
    </p:spTree>
    <p:extLst>
      <p:ext uri="{BB962C8B-B14F-4D97-AF65-F5344CB8AC3E}">
        <p14:creationId xmlns:p14="http://schemas.microsoft.com/office/powerpoint/2010/main" val="6302936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E2FB7A-73CD-C06D-62E2-2886F0E96CC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FD93C29-DEA9-3DB7-46CF-AC63A67597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0496C2-8981-B7D5-D933-D0F1B3F9A00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NimbusRomNo9L"/>
              </a:rPr>
              <a:t>Esto</a:t>
            </a:r>
            <a:r>
              <a:rPr lang="en-US" sz="1800" dirty="0">
                <a:effectLst/>
                <a:latin typeface="NimbusRomNo9L"/>
              </a:rPr>
              <a:t> es </a:t>
            </a:r>
            <a:r>
              <a:rPr lang="en-US" sz="1800" dirty="0" err="1">
                <a:effectLst/>
                <a:latin typeface="NimbusRomNo9L"/>
              </a:rPr>
              <a:t>el</a:t>
            </a:r>
            <a:r>
              <a:rPr lang="en-US" sz="1800" dirty="0">
                <a:effectLst/>
                <a:latin typeface="NimbusRomNo9L"/>
              </a:rPr>
              <a:t> precursor de TD-GAMMON (</a:t>
            </a:r>
            <a:r>
              <a:rPr lang="en-US" sz="1800" dirty="0" err="1">
                <a:effectLst/>
                <a:latin typeface="NimbusRomNo9L"/>
              </a:rPr>
              <a:t>Tesauro</a:t>
            </a:r>
            <a:r>
              <a:rPr lang="en-US" sz="1800" dirty="0">
                <a:effectLst/>
                <a:latin typeface="NimbusRomNo9L"/>
              </a:rPr>
              <a:t>, 1992) </a:t>
            </a:r>
            <a:r>
              <a:rPr lang="en-US" sz="7200" dirty="0">
                <a:effectLst/>
                <a:latin typeface="NimbusRomNo9L"/>
              </a:rPr>
              <a:t> Backgammon y </a:t>
            </a:r>
            <a:r>
              <a:rPr lang="en-US" sz="1800" dirty="0">
                <a:effectLst/>
                <a:latin typeface="NimbusRomNo9L"/>
              </a:rPr>
              <a:t>ALPHAGO (Silver </a:t>
            </a:r>
            <a:r>
              <a:rPr lang="en-US" sz="1800" i="1" dirty="0">
                <a:effectLst/>
                <a:latin typeface="NimbusRomNo9L"/>
              </a:rPr>
              <a:t>et al.</a:t>
            </a:r>
            <a:r>
              <a:rPr lang="en-US" sz="1800" dirty="0">
                <a:effectLst/>
                <a:latin typeface="NimbusRomNo9L"/>
              </a:rPr>
              <a:t>, 2016) </a:t>
            </a:r>
            <a:r>
              <a:rPr lang="en-US" sz="1800" dirty="0" err="1">
                <a:effectLst/>
                <a:latin typeface="NimbusRomNo9L"/>
              </a:rPr>
              <a:t>el</a:t>
            </a:r>
            <a:r>
              <a:rPr lang="en-US" sz="1800" dirty="0">
                <a:effectLst/>
                <a:latin typeface="NimbusRomNo9L"/>
              </a:rPr>
              <a:t> que </a:t>
            </a:r>
            <a:r>
              <a:rPr lang="en-US" sz="1800" dirty="0" err="1">
                <a:effectLst/>
                <a:latin typeface="NimbusRomNo9L"/>
              </a:rPr>
              <a:t>gano</a:t>
            </a:r>
            <a:r>
              <a:rPr lang="en-US" sz="1800" dirty="0">
                <a:effectLst/>
                <a:latin typeface="NimbusRomNo9L"/>
              </a:rPr>
              <a:t> al </a:t>
            </a:r>
            <a:r>
              <a:rPr lang="en-US" sz="1800" dirty="0" err="1">
                <a:effectLst/>
                <a:latin typeface="NimbusRomNo9L"/>
              </a:rPr>
              <a:t>campeon</a:t>
            </a:r>
            <a:r>
              <a:rPr lang="en-US" sz="1800" dirty="0">
                <a:effectLst/>
                <a:latin typeface="NimbusRomNo9L"/>
              </a:rPr>
              <a:t> Mundial de GO.</a:t>
            </a:r>
            <a:endParaRPr lang="en-US" sz="5400" dirty="0"/>
          </a:p>
        </p:txBody>
      </p:sp>
      <p:sp>
        <p:nvSpPr>
          <p:cNvPr id="4" name="Slide Number Placeholder 3">
            <a:extLst>
              <a:ext uri="{FF2B5EF4-FFF2-40B4-BE49-F238E27FC236}">
                <a16:creationId xmlns:a16="http://schemas.microsoft.com/office/drawing/2014/main" id="{AC5D0270-6391-2A1A-3E95-33624B3516C0}"/>
              </a:ext>
            </a:extLst>
          </p:cNvPr>
          <p:cNvSpPr>
            <a:spLocks noGrp="1"/>
          </p:cNvSpPr>
          <p:nvPr>
            <p:ph type="sldNum" sz="quarter" idx="5"/>
          </p:nvPr>
        </p:nvSpPr>
        <p:spPr/>
        <p:txBody>
          <a:bodyPr/>
          <a:lstStyle/>
          <a:p>
            <a:fld id="{10A8952F-1C0B-F641-899D-BA69BEE8A7E7}" type="slidenum">
              <a:rPr lang="es-ES_tradnl" smtClean="0"/>
              <a:t>18</a:t>
            </a:fld>
            <a:endParaRPr lang="es-ES_tradnl"/>
          </a:p>
        </p:txBody>
      </p:sp>
    </p:spTree>
    <p:extLst>
      <p:ext uri="{BB962C8B-B14F-4D97-AF65-F5344CB8AC3E}">
        <p14:creationId xmlns:p14="http://schemas.microsoft.com/office/powerpoint/2010/main" val="4462715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AD242-CDF0-7145-5390-6A27A320FC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E978C3-9CF3-5EDB-7B53-7FC2F7C3292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329E5FA-9310-CDD7-2797-4A204EFBB995}"/>
              </a:ext>
            </a:extLst>
          </p:cNvPr>
          <p:cNvSpPr>
            <a:spLocks noGrp="1"/>
          </p:cNvSpPr>
          <p:nvPr>
            <p:ph type="body" idx="1"/>
          </p:nvPr>
        </p:nvSpPr>
        <p:spPr/>
        <p:txBody>
          <a:bodyPr/>
          <a:lstStyle/>
          <a:p>
            <a:r>
              <a:rPr lang="en-US" sz="5400" dirty="0"/>
              <a:t>LISP, </a:t>
            </a:r>
            <a:r>
              <a:rPr lang="en-US" sz="5400" dirty="0" err="1"/>
              <a:t>acrónimo</a:t>
            </a:r>
            <a:r>
              <a:rPr lang="en-US" sz="5400" dirty="0"/>
              <a:t> de </a:t>
            </a:r>
            <a:r>
              <a:rPr lang="en-US" sz="5400" i="1" dirty="0"/>
              <a:t>list processing </a:t>
            </a:r>
            <a:r>
              <a:rPr lang="en-US" sz="5400" dirty="0"/>
              <a:t>(</a:t>
            </a:r>
            <a:r>
              <a:rPr lang="en-US" sz="5400" dirty="0" err="1"/>
              <a:t>procesamiento</a:t>
            </a:r>
            <a:r>
              <a:rPr lang="en-US" sz="5400" dirty="0"/>
              <a:t> de </a:t>
            </a:r>
            <a:r>
              <a:rPr lang="en-US" sz="5400" dirty="0" err="1"/>
              <a:t>listas</a:t>
            </a:r>
            <a:r>
              <a:rPr lang="en-US" sz="5400" dirty="0"/>
              <a:t>), es un </a:t>
            </a:r>
            <a:r>
              <a:rPr lang="en-US" sz="5400" dirty="0" err="1"/>
              <a:t>lenguaje</a:t>
            </a:r>
            <a:r>
              <a:rPr lang="en-US" sz="5400" dirty="0"/>
              <a:t> de </a:t>
            </a:r>
            <a:r>
              <a:rPr lang="en-US" sz="5400" dirty="0" err="1"/>
              <a:t>programación</a:t>
            </a:r>
            <a:r>
              <a:rPr lang="en-US" sz="5400" dirty="0"/>
              <a:t> que </a:t>
            </a:r>
            <a:r>
              <a:rPr lang="en-US" sz="5400" dirty="0" err="1"/>
              <a:t>fue</a:t>
            </a:r>
            <a:r>
              <a:rPr lang="en-US" sz="5400" dirty="0"/>
              <a:t> </a:t>
            </a:r>
            <a:r>
              <a:rPr lang="en-US" sz="5400" dirty="0" err="1"/>
              <a:t>diseñado</a:t>
            </a:r>
            <a:r>
              <a:rPr lang="en-US" sz="5400" dirty="0"/>
              <a:t> para </a:t>
            </a:r>
            <a:r>
              <a:rPr lang="en-US" sz="5400" dirty="0" err="1"/>
              <a:t>una</a:t>
            </a:r>
            <a:r>
              <a:rPr lang="en-US" sz="5400" dirty="0"/>
              <a:t> </a:t>
            </a:r>
            <a:r>
              <a:rPr lang="en-US" sz="5400" dirty="0" err="1"/>
              <a:t>fácil</a:t>
            </a:r>
            <a:r>
              <a:rPr lang="en-US" sz="5400" dirty="0"/>
              <a:t> </a:t>
            </a:r>
            <a:r>
              <a:rPr lang="en-US" sz="5400" dirty="0" err="1"/>
              <a:t>manipulación</a:t>
            </a:r>
            <a:r>
              <a:rPr lang="en-US" sz="5400" dirty="0"/>
              <a:t> de </a:t>
            </a:r>
            <a:r>
              <a:rPr lang="en-US" sz="5400" dirty="0" err="1"/>
              <a:t>cadenas</a:t>
            </a:r>
            <a:r>
              <a:rPr lang="en-US" sz="5400" dirty="0"/>
              <a:t> de </a:t>
            </a:r>
            <a:r>
              <a:rPr lang="en-US" sz="5400" dirty="0" err="1"/>
              <a:t>datos</a:t>
            </a:r>
            <a:r>
              <a:rPr lang="en-US" sz="5400" dirty="0"/>
              <a:t>. LISP es un </a:t>
            </a:r>
            <a:r>
              <a:rPr lang="en-US" sz="5400" dirty="0" err="1"/>
              <a:t>lenguaje</a:t>
            </a:r>
            <a:r>
              <a:rPr lang="en-US" sz="5400" dirty="0"/>
              <a:t> </a:t>
            </a:r>
            <a:r>
              <a:rPr lang="en-US" sz="5400" dirty="0" err="1"/>
              <a:t>diseñado</a:t>
            </a:r>
            <a:r>
              <a:rPr lang="en-US" sz="5400" dirty="0"/>
              <a:t> para la </a:t>
            </a:r>
            <a:r>
              <a:rPr lang="en-US" sz="5400" dirty="0" err="1"/>
              <a:t>manipulación</a:t>
            </a:r>
            <a:r>
              <a:rPr lang="en-US" sz="5400" dirty="0"/>
              <a:t> de </a:t>
            </a:r>
            <a:r>
              <a:rPr lang="en-US" sz="5400" dirty="0" err="1"/>
              <a:t>fórmulas</a:t>
            </a:r>
            <a:r>
              <a:rPr lang="en-US" sz="5400" dirty="0"/>
              <a:t> </a:t>
            </a:r>
            <a:r>
              <a:rPr lang="en-US" sz="5400" dirty="0" err="1"/>
              <a:t>simbólicas</a:t>
            </a:r>
            <a:r>
              <a:rPr lang="en-US" sz="5400" dirty="0"/>
              <a:t>. Más </a:t>
            </a:r>
            <a:r>
              <a:rPr lang="en-US" sz="5400" dirty="0" err="1"/>
              <a:t>adelante</a:t>
            </a:r>
            <a:r>
              <a:rPr lang="en-US" sz="5400" dirty="0"/>
              <a:t>, </a:t>
            </a:r>
            <a:r>
              <a:rPr lang="en-US" sz="5400" dirty="0" err="1"/>
              <a:t>nació</a:t>
            </a:r>
            <a:r>
              <a:rPr lang="en-US" sz="5400" dirty="0"/>
              <a:t> </a:t>
            </a:r>
            <a:r>
              <a:rPr lang="en-US" sz="5400" dirty="0" err="1"/>
              <a:t>su</a:t>
            </a:r>
            <a:r>
              <a:rPr lang="en-US" sz="5400" dirty="0"/>
              <a:t> </a:t>
            </a:r>
            <a:r>
              <a:rPr lang="en-US" sz="5400" dirty="0" err="1"/>
              <a:t>aplicación</a:t>
            </a:r>
            <a:r>
              <a:rPr lang="en-US" sz="5400" dirty="0"/>
              <a:t> a la </a:t>
            </a:r>
            <a:r>
              <a:rPr lang="en-US" sz="5400" dirty="0" err="1"/>
              <a:t>inteligencia</a:t>
            </a:r>
            <a:r>
              <a:rPr lang="en-US" sz="5400" dirty="0"/>
              <a:t> artificial. La principal </a:t>
            </a:r>
            <a:r>
              <a:rPr lang="en-US" sz="5400" dirty="0" err="1"/>
              <a:t>característica</a:t>
            </a:r>
            <a:r>
              <a:rPr lang="en-US" sz="5400" dirty="0"/>
              <a:t> de LISP es </a:t>
            </a:r>
            <a:r>
              <a:rPr lang="en-US" sz="5400" dirty="0" err="1"/>
              <a:t>su</a:t>
            </a:r>
            <a:r>
              <a:rPr lang="en-US" sz="5400" dirty="0"/>
              <a:t> </a:t>
            </a:r>
            <a:r>
              <a:rPr lang="en-US" sz="5400" dirty="0" err="1"/>
              <a:t>habilidad</a:t>
            </a:r>
            <a:r>
              <a:rPr lang="en-US" sz="5400" dirty="0"/>
              <a:t> de </a:t>
            </a:r>
            <a:r>
              <a:rPr lang="en-US" sz="5400" dirty="0" err="1"/>
              <a:t>expresar</a:t>
            </a:r>
            <a:r>
              <a:rPr lang="en-US" sz="5400" dirty="0"/>
              <a:t> </a:t>
            </a:r>
            <a:r>
              <a:rPr lang="en-US" sz="5400" dirty="0" err="1"/>
              <a:t>algoritmos</a:t>
            </a:r>
            <a:r>
              <a:rPr lang="en-US" sz="5400" dirty="0"/>
              <a:t> </a:t>
            </a:r>
            <a:r>
              <a:rPr lang="en-US" sz="5400" dirty="0" err="1"/>
              <a:t>recursivos</a:t>
            </a:r>
            <a:r>
              <a:rPr lang="en-US" sz="5400" dirty="0"/>
              <a:t> que </a:t>
            </a:r>
            <a:r>
              <a:rPr lang="en-US" sz="5400" dirty="0" err="1"/>
              <a:t>manipulen</a:t>
            </a:r>
            <a:r>
              <a:rPr lang="en-US" sz="5400" dirty="0"/>
              <a:t> </a:t>
            </a:r>
            <a:r>
              <a:rPr lang="en-US" sz="5400" dirty="0" err="1"/>
              <a:t>estructuras</a:t>
            </a:r>
            <a:r>
              <a:rPr lang="en-US" sz="5400" dirty="0"/>
              <a:t> de </a:t>
            </a:r>
            <a:r>
              <a:rPr lang="en-US" sz="5400" dirty="0" err="1"/>
              <a:t>datos</a:t>
            </a:r>
            <a:r>
              <a:rPr lang="en-US" sz="5400" dirty="0"/>
              <a:t> </a:t>
            </a:r>
            <a:r>
              <a:rPr lang="en-US" sz="5400" dirty="0" err="1"/>
              <a:t>dinámicos</a:t>
            </a:r>
            <a:r>
              <a:rPr lang="en-US" sz="5400" dirty="0"/>
              <a:t>. Los </a:t>
            </a:r>
            <a:r>
              <a:rPr lang="en-US" sz="5400" dirty="0" err="1"/>
              <a:t>programas</a:t>
            </a:r>
            <a:r>
              <a:rPr lang="en-US" sz="5400" dirty="0"/>
              <a:t> y </a:t>
            </a:r>
            <a:r>
              <a:rPr lang="en-US" sz="5400" dirty="0" err="1"/>
              <a:t>los</a:t>
            </a:r>
            <a:r>
              <a:rPr lang="en-US" sz="5400" dirty="0"/>
              <a:t> </a:t>
            </a:r>
            <a:r>
              <a:rPr lang="en-US" sz="5400" dirty="0" err="1"/>
              <a:t>datos</a:t>
            </a:r>
            <a:r>
              <a:rPr lang="en-US" sz="5400" dirty="0"/>
              <a:t> son </a:t>
            </a:r>
            <a:r>
              <a:rPr lang="en-US" sz="5400" dirty="0" err="1"/>
              <a:t>equivalentes</a:t>
            </a:r>
            <a:r>
              <a:rPr lang="en-US" sz="5400" dirty="0"/>
              <a:t>. </a:t>
            </a:r>
            <a:r>
              <a:rPr lang="en-US" sz="5400" b="1" dirty="0"/>
              <a:t>functional programming</a:t>
            </a:r>
            <a:r>
              <a:rPr lang="en-US" sz="5400" dirty="0"/>
              <a:t> is a </a:t>
            </a:r>
            <a:r>
              <a:rPr lang="en-US" sz="5400" dirty="0">
                <a:hlinkClick r:id="rId3" tooltip="Programming paradigm"/>
              </a:rPr>
              <a:t>programming paradigm</a:t>
            </a:r>
            <a:r>
              <a:rPr lang="en-US" sz="5400" dirty="0"/>
              <a:t> where programs are constructed by </a:t>
            </a:r>
            <a:r>
              <a:rPr lang="en-US" sz="5400" dirty="0">
                <a:hlinkClick r:id="rId4" tooltip="Function application"/>
              </a:rPr>
              <a:t>applying</a:t>
            </a:r>
            <a:r>
              <a:rPr lang="en-US" sz="5400" dirty="0"/>
              <a:t> and </a:t>
            </a:r>
            <a:r>
              <a:rPr lang="en-US" sz="5400" dirty="0">
                <a:hlinkClick r:id="rId5" tooltip="Function composition (computer science)"/>
              </a:rPr>
              <a:t>composing</a:t>
            </a:r>
            <a:r>
              <a:rPr lang="en-US" sz="5400" dirty="0"/>
              <a:t> </a:t>
            </a:r>
            <a:r>
              <a:rPr lang="en-US" sz="5400" dirty="0">
                <a:hlinkClick r:id="rId6" tooltip="Function (computer science)"/>
              </a:rPr>
              <a:t>functions</a:t>
            </a:r>
            <a:r>
              <a:rPr lang="en-US" sz="5400" dirty="0"/>
              <a:t>. It is a </a:t>
            </a:r>
            <a:r>
              <a:rPr lang="en-US" sz="5400" dirty="0">
                <a:hlinkClick r:id="rId7" tooltip="Declarative programming"/>
              </a:rPr>
              <a:t>declarative programming</a:t>
            </a:r>
            <a:r>
              <a:rPr lang="en-US" sz="5400" dirty="0"/>
              <a:t> paradigm in which function definitions are </a:t>
            </a:r>
            <a:r>
              <a:rPr lang="en-US" sz="5400" dirty="0">
                <a:hlinkClick r:id="rId8" tooltip="Tree (data structure)"/>
              </a:rPr>
              <a:t>trees</a:t>
            </a:r>
            <a:r>
              <a:rPr lang="en-US" sz="5400" dirty="0"/>
              <a:t> of </a:t>
            </a:r>
            <a:r>
              <a:rPr lang="en-US" sz="5400" dirty="0">
                <a:hlinkClick r:id="rId9" tooltip="Expression (computer science)"/>
              </a:rPr>
              <a:t>expressions</a:t>
            </a:r>
            <a:r>
              <a:rPr lang="en-US" sz="5400" dirty="0"/>
              <a:t> that map </a:t>
            </a:r>
            <a:r>
              <a:rPr lang="en-US" sz="5400" dirty="0">
                <a:hlinkClick r:id="rId10" tooltip="Value (computer science)"/>
              </a:rPr>
              <a:t>values</a:t>
            </a:r>
            <a:r>
              <a:rPr lang="en-US" sz="5400" dirty="0"/>
              <a:t> to other values, rather than a sequence of </a:t>
            </a:r>
            <a:r>
              <a:rPr lang="en-US" sz="5400" dirty="0">
                <a:hlinkClick r:id="rId11" tooltip="Imperative programming"/>
              </a:rPr>
              <a:t>imperative</a:t>
            </a:r>
            <a:r>
              <a:rPr lang="en-US" sz="5400" dirty="0"/>
              <a:t> </a:t>
            </a:r>
            <a:r>
              <a:rPr lang="en-US" sz="5400" dirty="0">
                <a:hlinkClick r:id="rId12" tooltip="Statement (computer science)"/>
              </a:rPr>
              <a:t>statements</a:t>
            </a:r>
            <a:r>
              <a:rPr lang="en-US" sz="5400" dirty="0"/>
              <a:t> which update the </a:t>
            </a:r>
            <a:r>
              <a:rPr lang="en-US" sz="5400" dirty="0">
                <a:hlinkClick r:id="rId13" tooltip="State (computer science)"/>
              </a:rPr>
              <a:t>running state</a:t>
            </a:r>
            <a:r>
              <a:rPr lang="en-US" sz="5400" dirty="0"/>
              <a:t> of the program.</a:t>
            </a:r>
            <a:endParaRPr lang="es-ES" sz="4000" dirty="0"/>
          </a:p>
        </p:txBody>
      </p:sp>
      <p:sp>
        <p:nvSpPr>
          <p:cNvPr id="4" name="Slide Number Placeholder 3">
            <a:extLst>
              <a:ext uri="{FF2B5EF4-FFF2-40B4-BE49-F238E27FC236}">
                <a16:creationId xmlns:a16="http://schemas.microsoft.com/office/drawing/2014/main" id="{36E6B954-04E7-5BF1-FA08-A47F1A1F0E58}"/>
              </a:ext>
            </a:extLst>
          </p:cNvPr>
          <p:cNvSpPr>
            <a:spLocks noGrp="1"/>
          </p:cNvSpPr>
          <p:nvPr>
            <p:ph type="sldNum" sz="quarter" idx="5"/>
          </p:nvPr>
        </p:nvSpPr>
        <p:spPr/>
        <p:txBody>
          <a:bodyPr/>
          <a:lstStyle/>
          <a:p>
            <a:fld id="{10A8952F-1C0B-F641-899D-BA69BEE8A7E7}" type="slidenum">
              <a:rPr lang="es-ES_tradnl" smtClean="0"/>
              <a:t>19</a:t>
            </a:fld>
            <a:endParaRPr lang="es-ES_tradnl"/>
          </a:p>
        </p:txBody>
      </p:sp>
    </p:spTree>
    <p:extLst>
      <p:ext uri="{BB962C8B-B14F-4D97-AF65-F5344CB8AC3E}">
        <p14:creationId xmlns:p14="http://schemas.microsoft.com/office/powerpoint/2010/main" val="10590342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B14991-E425-279E-E32C-4B0D0F3A5F7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95CE48-44A5-7C17-3489-82EE9E4098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202A01-90DC-E59D-7DB4-AE5E23B1C832}"/>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1AF0106D-0CCE-6A20-648D-AAE2C5CBC84C}"/>
              </a:ext>
            </a:extLst>
          </p:cNvPr>
          <p:cNvSpPr>
            <a:spLocks noGrp="1"/>
          </p:cNvSpPr>
          <p:nvPr>
            <p:ph type="sldNum" sz="quarter" idx="5"/>
          </p:nvPr>
        </p:nvSpPr>
        <p:spPr/>
        <p:txBody>
          <a:bodyPr/>
          <a:lstStyle/>
          <a:p>
            <a:fld id="{10A8952F-1C0B-F641-899D-BA69BEE8A7E7}" type="slidenum">
              <a:rPr lang="es-ES_tradnl" smtClean="0"/>
              <a:t>20</a:t>
            </a:fld>
            <a:endParaRPr lang="es-ES_tradnl"/>
          </a:p>
        </p:txBody>
      </p:sp>
    </p:spTree>
    <p:extLst>
      <p:ext uri="{BB962C8B-B14F-4D97-AF65-F5344CB8AC3E}">
        <p14:creationId xmlns:p14="http://schemas.microsoft.com/office/powerpoint/2010/main" val="30856996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0BA659-3B63-ABAB-B5F6-B98918BA77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54A155-CA40-03FF-399F-D9FEC408D1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30591D-E64E-C260-B96F-D74B4F9CCDE9}"/>
              </a:ext>
            </a:extLst>
          </p:cNvPr>
          <p:cNvSpPr>
            <a:spLocks noGrp="1"/>
          </p:cNvSpPr>
          <p:nvPr>
            <p:ph type="body" idx="1"/>
          </p:nvPr>
        </p:nvSpPr>
        <p:spPr/>
        <p:txBody>
          <a:bodyPr/>
          <a:lstStyle/>
          <a:p>
            <a:r>
              <a:rPr lang="es-ES" sz="4000" dirty="0"/>
              <a:t>Este fenómeno de no poder escalar la implementación de los algoritmos,  mato la inversión en investigación en IA.</a:t>
            </a:r>
          </a:p>
        </p:txBody>
      </p:sp>
      <p:sp>
        <p:nvSpPr>
          <p:cNvPr id="4" name="Slide Number Placeholder 3">
            <a:extLst>
              <a:ext uri="{FF2B5EF4-FFF2-40B4-BE49-F238E27FC236}">
                <a16:creationId xmlns:a16="http://schemas.microsoft.com/office/drawing/2014/main" id="{414FBF4E-AA09-3CE5-212A-7CE3B038D89C}"/>
              </a:ext>
            </a:extLst>
          </p:cNvPr>
          <p:cNvSpPr>
            <a:spLocks noGrp="1"/>
          </p:cNvSpPr>
          <p:nvPr>
            <p:ph type="sldNum" sz="quarter" idx="5"/>
          </p:nvPr>
        </p:nvSpPr>
        <p:spPr/>
        <p:txBody>
          <a:bodyPr/>
          <a:lstStyle/>
          <a:p>
            <a:fld id="{10A8952F-1C0B-F641-899D-BA69BEE8A7E7}" type="slidenum">
              <a:rPr lang="es-ES_tradnl" smtClean="0"/>
              <a:t>21</a:t>
            </a:fld>
            <a:endParaRPr lang="es-ES_tradnl"/>
          </a:p>
        </p:txBody>
      </p:sp>
    </p:spTree>
    <p:extLst>
      <p:ext uri="{BB962C8B-B14F-4D97-AF65-F5344CB8AC3E}">
        <p14:creationId xmlns:p14="http://schemas.microsoft.com/office/powerpoint/2010/main" val="25679414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B6C92A-1C27-2C29-6D24-BA45ADD74E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25DFBD-5A59-AAC2-F2E3-BE883D4F8A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AF5904-06F5-F6D7-C5F8-5FB30BD0A179}"/>
              </a:ext>
            </a:extLst>
          </p:cNvPr>
          <p:cNvSpPr>
            <a:spLocks noGrp="1"/>
          </p:cNvSpPr>
          <p:nvPr>
            <p:ph type="body" idx="1"/>
          </p:nvPr>
        </p:nvSpPr>
        <p:spPr/>
        <p:txBody>
          <a:bodyPr/>
          <a:lstStyle/>
          <a:p>
            <a:r>
              <a:rPr lang="es-ES" sz="4000" dirty="0"/>
              <a:t>Este fenómeno de no poder escalar la implementación de los algoritmos,  mato la inversión en investigación en IA.</a:t>
            </a:r>
          </a:p>
        </p:txBody>
      </p:sp>
      <p:sp>
        <p:nvSpPr>
          <p:cNvPr id="4" name="Slide Number Placeholder 3">
            <a:extLst>
              <a:ext uri="{FF2B5EF4-FFF2-40B4-BE49-F238E27FC236}">
                <a16:creationId xmlns:a16="http://schemas.microsoft.com/office/drawing/2014/main" id="{21C78BCE-6C01-3810-620F-F60EBA665668}"/>
              </a:ext>
            </a:extLst>
          </p:cNvPr>
          <p:cNvSpPr>
            <a:spLocks noGrp="1"/>
          </p:cNvSpPr>
          <p:nvPr>
            <p:ph type="sldNum" sz="quarter" idx="5"/>
          </p:nvPr>
        </p:nvSpPr>
        <p:spPr/>
        <p:txBody>
          <a:bodyPr/>
          <a:lstStyle/>
          <a:p>
            <a:fld id="{10A8952F-1C0B-F641-899D-BA69BEE8A7E7}" type="slidenum">
              <a:rPr lang="es-ES_tradnl" smtClean="0"/>
              <a:t>22</a:t>
            </a:fld>
            <a:endParaRPr lang="es-ES_tradnl"/>
          </a:p>
        </p:txBody>
      </p:sp>
    </p:spTree>
    <p:extLst>
      <p:ext uri="{BB962C8B-B14F-4D97-AF65-F5344CB8AC3E}">
        <p14:creationId xmlns:p14="http://schemas.microsoft.com/office/powerpoint/2010/main" val="8061136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B07424-B331-AD1C-7488-7A132022CA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F82318-6C08-098E-E3E8-2F01DE4687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E74CC4-76CC-8576-3CD1-954031C4F214}"/>
              </a:ext>
            </a:extLst>
          </p:cNvPr>
          <p:cNvSpPr>
            <a:spLocks noGrp="1"/>
          </p:cNvSpPr>
          <p:nvPr>
            <p:ph type="body" idx="1"/>
          </p:nvPr>
        </p:nvSpPr>
        <p:spPr/>
        <p:txBody>
          <a:bodyPr/>
          <a:lstStyle/>
          <a:p>
            <a:r>
              <a:rPr lang="es-ES" sz="6000" dirty="0"/>
              <a:t>todavía no había optimizaciones o algoritmos de búsqueda, se evaluaban todas las opciones</a:t>
            </a:r>
            <a:endParaRPr lang="es-ES" sz="4000" dirty="0"/>
          </a:p>
        </p:txBody>
      </p:sp>
      <p:sp>
        <p:nvSpPr>
          <p:cNvPr id="4" name="Slide Number Placeholder 3">
            <a:extLst>
              <a:ext uri="{FF2B5EF4-FFF2-40B4-BE49-F238E27FC236}">
                <a16:creationId xmlns:a16="http://schemas.microsoft.com/office/drawing/2014/main" id="{85ABFD0D-F0EF-F267-2925-8B7538BFFE31}"/>
              </a:ext>
            </a:extLst>
          </p:cNvPr>
          <p:cNvSpPr>
            <a:spLocks noGrp="1"/>
          </p:cNvSpPr>
          <p:nvPr>
            <p:ph type="sldNum" sz="quarter" idx="5"/>
          </p:nvPr>
        </p:nvSpPr>
        <p:spPr/>
        <p:txBody>
          <a:bodyPr/>
          <a:lstStyle/>
          <a:p>
            <a:fld id="{10A8952F-1C0B-F641-899D-BA69BEE8A7E7}" type="slidenum">
              <a:rPr lang="es-ES_tradnl" smtClean="0"/>
              <a:t>23</a:t>
            </a:fld>
            <a:endParaRPr lang="es-ES_tradnl"/>
          </a:p>
        </p:txBody>
      </p:sp>
    </p:spTree>
    <p:extLst>
      <p:ext uri="{BB962C8B-B14F-4D97-AF65-F5344CB8AC3E}">
        <p14:creationId xmlns:p14="http://schemas.microsoft.com/office/powerpoint/2010/main" val="26184133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En </a:t>
            </a:r>
            <a:r>
              <a:rPr lang="en-US" dirty="0" err="1"/>
              <a:t>el</a:t>
            </a:r>
            <a:r>
              <a:rPr lang="en-US" dirty="0"/>
              <a:t> test, un </a:t>
            </a:r>
            <a:r>
              <a:rPr lang="en-US" dirty="0" err="1"/>
              <a:t>interrogador</a:t>
            </a:r>
            <a:r>
              <a:rPr lang="en-US" dirty="0"/>
              <a:t> </a:t>
            </a:r>
            <a:r>
              <a:rPr lang="en-US" dirty="0" err="1"/>
              <a:t>humano</a:t>
            </a:r>
            <a:r>
              <a:rPr lang="en-US" dirty="0"/>
              <a:t> </a:t>
            </a:r>
            <a:r>
              <a:rPr lang="en-US" dirty="0" err="1"/>
              <a:t>interactúa</a:t>
            </a:r>
            <a:r>
              <a:rPr lang="en-US" dirty="0"/>
              <a:t> con dos </a:t>
            </a:r>
            <a:r>
              <a:rPr lang="en-US" dirty="0" err="1"/>
              <a:t>participantes</a:t>
            </a:r>
            <a:r>
              <a:rPr lang="en-US" dirty="0"/>
              <a:t>, A y B, </a:t>
            </a:r>
            <a:r>
              <a:rPr lang="en-US" dirty="0" err="1"/>
              <a:t>intercambiando</a:t>
            </a:r>
            <a:r>
              <a:rPr lang="en-US" dirty="0"/>
              <a:t> </a:t>
            </a:r>
            <a:r>
              <a:rPr lang="en-US" dirty="0" err="1"/>
              <a:t>mensajes</a:t>
            </a:r>
            <a:r>
              <a:rPr lang="en-US" dirty="0"/>
              <a:t> </a:t>
            </a:r>
            <a:r>
              <a:rPr lang="en-US" dirty="0" err="1"/>
              <a:t>escritos</a:t>
            </a:r>
            <a:r>
              <a:rPr lang="en-US" dirty="0"/>
              <a:t>. </a:t>
            </a:r>
          </a:p>
          <a:p>
            <a:pPr marL="0" indent="0">
              <a:buNone/>
            </a:pPr>
            <a:r>
              <a:rPr lang="en-US" dirty="0"/>
              <a:t>Si </a:t>
            </a:r>
            <a:r>
              <a:rPr lang="en-US" dirty="0" err="1"/>
              <a:t>el</a:t>
            </a:r>
            <a:r>
              <a:rPr lang="en-US" dirty="0"/>
              <a:t> </a:t>
            </a:r>
            <a:r>
              <a:rPr lang="en-US" dirty="0" err="1"/>
              <a:t>interrogador</a:t>
            </a:r>
            <a:r>
              <a:rPr lang="en-US" dirty="0"/>
              <a:t> no es </a:t>
            </a:r>
            <a:r>
              <a:rPr lang="en-US" dirty="0" err="1"/>
              <a:t>capaz</a:t>
            </a:r>
            <a:r>
              <a:rPr lang="en-US" dirty="0"/>
              <a:t> de </a:t>
            </a:r>
            <a:r>
              <a:rPr lang="en-US" dirty="0" err="1"/>
              <a:t>determinar</a:t>
            </a:r>
            <a:r>
              <a:rPr lang="en-US" dirty="0"/>
              <a:t> </a:t>
            </a:r>
            <a:r>
              <a:rPr lang="en-US" dirty="0" err="1"/>
              <a:t>qué</a:t>
            </a:r>
            <a:r>
              <a:rPr lang="en-US" dirty="0"/>
              <a:t> </a:t>
            </a:r>
            <a:r>
              <a:rPr lang="en-US" dirty="0" err="1"/>
              <a:t>participante</a:t>
            </a:r>
            <a:r>
              <a:rPr lang="en-US" dirty="0"/>
              <a:t>, A o B, es </a:t>
            </a:r>
            <a:r>
              <a:rPr lang="en-US" dirty="0" err="1"/>
              <a:t>una</a:t>
            </a:r>
            <a:r>
              <a:rPr lang="en-US" dirty="0"/>
              <a:t> </a:t>
            </a:r>
            <a:r>
              <a:rPr lang="en-US" dirty="0" err="1"/>
              <a:t>computadora</a:t>
            </a:r>
            <a:r>
              <a:rPr lang="en-US" dirty="0"/>
              <a:t> y </a:t>
            </a:r>
            <a:r>
              <a:rPr lang="en-US" dirty="0" err="1"/>
              <a:t>cuál</a:t>
            </a:r>
            <a:r>
              <a:rPr lang="en-US" dirty="0"/>
              <a:t> es un ser </a:t>
            </a:r>
            <a:r>
              <a:rPr lang="en-US" dirty="0" err="1"/>
              <a:t>humano</a:t>
            </a:r>
            <a:r>
              <a:rPr lang="en-US" dirty="0"/>
              <a:t>, se </a:t>
            </a:r>
            <a:r>
              <a:rPr lang="en-US" dirty="0" err="1"/>
              <a:t>considera</a:t>
            </a:r>
            <a:r>
              <a:rPr lang="en-US" dirty="0"/>
              <a:t> que la </a:t>
            </a:r>
            <a:r>
              <a:rPr lang="en-US" dirty="0" err="1"/>
              <a:t>computadora</a:t>
            </a:r>
            <a:r>
              <a:rPr lang="en-US" dirty="0"/>
              <a:t> ha </a:t>
            </a:r>
            <a:r>
              <a:rPr lang="en-US" dirty="0" err="1"/>
              <a:t>superado</a:t>
            </a:r>
            <a:r>
              <a:rPr lang="en-US" dirty="0"/>
              <a:t> la </a:t>
            </a:r>
            <a:r>
              <a:rPr lang="en-US" dirty="0" err="1"/>
              <a:t>prueba</a:t>
            </a:r>
            <a:r>
              <a:rPr lang="en-US" dirty="0"/>
              <a:t>.</a:t>
            </a:r>
            <a:endParaRPr lang="es-ES_tradnl" dirty="0"/>
          </a:p>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5</a:t>
            </a:fld>
            <a:endParaRPr lang="es-ES_tradnl"/>
          </a:p>
        </p:txBody>
      </p:sp>
    </p:spTree>
    <p:extLst>
      <p:ext uri="{BB962C8B-B14F-4D97-AF65-F5344CB8AC3E}">
        <p14:creationId xmlns:p14="http://schemas.microsoft.com/office/powerpoint/2010/main" val="794451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7885A2-5616-749A-2A24-0902B6839E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AD84024-7E3B-BFC9-D6AE-28018F729E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F05C48-71D3-9CD0-2EA4-AFAFC91E2BE8}"/>
              </a:ext>
            </a:extLst>
          </p:cNvPr>
          <p:cNvSpPr>
            <a:spLocks noGrp="1"/>
          </p:cNvSpPr>
          <p:nvPr>
            <p:ph type="body" idx="1"/>
          </p:nvPr>
        </p:nvSpPr>
        <p:spPr/>
        <p:txBody>
          <a:bodyPr/>
          <a:lstStyle/>
          <a:p>
            <a:r>
              <a:rPr lang="en-US" sz="8000" dirty="0"/>
              <a:t>Symbol, an object that represents, stands for, or suggests an idea, belief, action, or material entity</a:t>
            </a:r>
          </a:p>
          <a:p>
            <a:endParaRPr lang="en-US" sz="8000" dirty="0"/>
          </a:p>
          <a:p>
            <a:r>
              <a:rPr lang="es-ES" sz="5400" dirty="0"/>
              <a:t>Los modelos conexionistas formen conceptos internos de una manera más fluida e imprecisa que se adapte mejor al desorden del mundo real. También tienen la capacidad de aprender de los ejemplos: pueden comparar el valor de salida previsto con el valor real de un problema y modificar sus parámetros para disminuir la diferencia, lo que aumenta las probabilidades de que tengan un buen desempeño en ejemplos futuros.</a:t>
            </a:r>
          </a:p>
          <a:p>
            <a:endParaRPr lang="es-ES" sz="5400" dirty="0"/>
          </a:p>
          <a:p>
            <a:r>
              <a:rPr lang="es-ES" sz="5400" dirty="0"/>
              <a:t>Los modelos simbolistas, buscan axiomas para establecer reglas.</a:t>
            </a:r>
            <a:endParaRPr lang="es-ES" sz="4000" dirty="0"/>
          </a:p>
        </p:txBody>
      </p:sp>
      <p:sp>
        <p:nvSpPr>
          <p:cNvPr id="4" name="Slide Number Placeholder 3">
            <a:extLst>
              <a:ext uri="{FF2B5EF4-FFF2-40B4-BE49-F238E27FC236}">
                <a16:creationId xmlns:a16="http://schemas.microsoft.com/office/drawing/2014/main" id="{C035A817-EEB0-54EC-8878-8E57B7497E8B}"/>
              </a:ext>
            </a:extLst>
          </p:cNvPr>
          <p:cNvSpPr>
            <a:spLocks noGrp="1"/>
          </p:cNvSpPr>
          <p:nvPr>
            <p:ph type="sldNum" sz="quarter" idx="5"/>
          </p:nvPr>
        </p:nvSpPr>
        <p:spPr/>
        <p:txBody>
          <a:bodyPr/>
          <a:lstStyle/>
          <a:p>
            <a:fld id="{10A8952F-1C0B-F641-899D-BA69BEE8A7E7}" type="slidenum">
              <a:rPr lang="es-ES_tradnl" smtClean="0"/>
              <a:t>24</a:t>
            </a:fld>
            <a:endParaRPr lang="es-ES_tradnl"/>
          </a:p>
        </p:txBody>
      </p:sp>
    </p:spTree>
    <p:extLst>
      <p:ext uri="{BB962C8B-B14F-4D97-AF65-F5344CB8AC3E}">
        <p14:creationId xmlns:p14="http://schemas.microsoft.com/office/powerpoint/2010/main" val="4695746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7BB7C7-63A5-7825-ACB0-F24EE7EE189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1CADB4-7B63-1D36-5C54-411852D679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5A5441B-1AC4-CC29-685B-ECE3FFDCE8BB}"/>
              </a:ext>
            </a:extLst>
          </p:cNvPr>
          <p:cNvSpPr>
            <a:spLocks noGrp="1"/>
          </p:cNvSpPr>
          <p:nvPr>
            <p:ph type="body" idx="1"/>
          </p:nvPr>
        </p:nvSpPr>
        <p:spPr/>
        <p:txBody>
          <a:bodyPr/>
          <a:lstStyle/>
          <a:p>
            <a:r>
              <a:rPr lang="es-ES" sz="8000" dirty="0"/>
              <a:t>Los modelos conexionistas formen conceptos internos de una manera más fluida e imprecisa que se adapte mejor al desorden del mundo real. También tienen la capacidad de aprender de los ejemplos: pueden comparar el valor de salida previsto con el valor real de un problema y modificar sus parámetros para disminuir la diferencia, lo que aumenta las probabilidades de que tengan un buen desempeño en ejemplos futuros.</a:t>
            </a:r>
          </a:p>
          <a:p>
            <a:endParaRPr lang="es-ES" sz="8000" dirty="0"/>
          </a:p>
          <a:p>
            <a:r>
              <a:rPr lang="es-ES" sz="8000" dirty="0"/>
              <a:t>Los modelos simbolistas, buscan axiomas para establecer reglas.</a:t>
            </a:r>
            <a:endParaRPr lang="es-ES" sz="6000" dirty="0"/>
          </a:p>
        </p:txBody>
      </p:sp>
      <p:sp>
        <p:nvSpPr>
          <p:cNvPr id="4" name="Slide Number Placeholder 3">
            <a:extLst>
              <a:ext uri="{FF2B5EF4-FFF2-40B4-BE49-F238E27FC236}">
                <a16:creationId xmlns:a16="http://schemas.microsoft.com/office/drawing/2014/main" id="{04D85424-78F2-7558-24B2-FD98EAB9FB96}"/>
              </a:ext>
            </a:extLst>
          </p:cNvPr>
          <p:cNvSpPr>
            <a:spLocks noGrp="1"/>
          </p:cNvSpPr>
          <p:nvPr>
            <p:ph type="sldNum" sz="quarter" idx="5"/>
          </p:nvPr>
        </p:nvSpPr>
        <p:spPr/>
        <p:txBody>
          <a:bodyPr/>
          <a:lstStyle/>
          <a:p>
            <a:fld id="{10A8952F-1C0B-F641-899D-BA69BEE8A7E7}" type="slidenum">
              <a:rPr lang="es-ES_tradnl" smtClean="0"/>
              <a:t>25</a:t>
            </a:fld>
            <a:endParaRPr lang="es-ES_tradnl"/>
          </a:p>
        </p:txBody>
      </p:sp>
    </p:spTree>
    <p:extLst>
      <p:ext uri="{BB962C8B-B14F-4D97-AF65-F5344CB8AC3E}">
        <p14:creationId xmlns:p14="http://schemas.microsoft.com/office/powerpoint/2010/main" val="34717289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325D29-03E9-D3D5-F071-98FDC32212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212FE7-58A1-8F4D-1ECA-D84E5CA0972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1390FD5-92D9-885A-37F8-8C7937BF474C}"/>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9807FEAE-8C40-3E12-A9C1-021A24899E81}"/>
              </a:ext>
            </a:extLst>
          </p:cNvPr>
          <p:cNvSpPr>
            <a:spLocks noGrp="1"/>
          </p:cNvSpPr>
          <p:nvPr>
            <p:ph type="sldNum" sz="quarter" idx="5"/>
          </p:nvPr>
        </p:nvSpPr>
        <p:spPr/>
        <p:txBody>
          <a:bodyPr/>
          <a:lstStyle/>
          <a:p>
            <a:fld id="{10A8952F-1C0B-F641-899D-BA69BEE8A7E7}" type="slidenum">
              <a:rPr lang="es-ES_tradnl" smtClean="0"/>
              <a:t>26</a:t>
            </a:fld>
            <a:endParaRPr lang="es-ES_tradnl"/>
          </a:p>
        </p:txBody>
      </p:sp>
    </p:spTree>
    <p:extLst>
      <p:ext uri="{BB962C8B-B14F-4D97-AF65-F5344CB8AC3E}">
        <p14:creationId xmlns:p14="http://schemas.microsoft.com/office/powerpoint/2010/main" val="33892980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D2AFA8-421B-D532-1137-10C8AC1A03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7CAA47-D94C-FE04-0A12-594AC9715F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1AC750-FBC4-205B-17E7-9AFBA3816752}"/>
              </a:ext>
            </a:extLst>
          </p:cNvPr>
          <p:cNvSpPr>
            <a:spLocks noGrp="1"/>
          </p:cNvSpPr>
          <p:nvPr>
            <p:ph type="body" idx="1"/>
          </p:nvPr>
        </p:nvSpPr>
        <p:spPr/>
        <p:txBody>
          <a:bodyPr/>
          <a:lstStyle/>
          <a:p>
            <a:r>
              <a:rPr lang="es-ES" sz="4000" dirty="0"/>
              <a:t>Dejar que los alumnos citen ejemplos de grandes desarrollos de Deep </a:t>
            </a:r>
            <a:r>
              <a:rPr lang="es-ES" sz="4000" dirty="0" err="1"/>
              <a:t>learning</a:t>
            </a:r>
            <a:r>
              <a:rPr lang="es-ES" sz="4000" dirty="0"/>
              <a:t>.</a:t>
            </a:r>
          </a:p>
        </p:txBody>
      </p:sp>
      <p:sp>
        <p:nvSpPr>
          <p:cNvPr id="4" name="Slide Number Placeholder 3">
            <a:extLst>
              <a:ext uri="{FF2B5EF4-FFF2-40B4-BE49-F238E27FC236}">
                <a16:creationId xmlns:a16="http://schemas.microsoft.com/office/drawing/2014/main" id="{922C7C31-98A1-8480-0FED-C3724E33F78E}"/>
              </a:ext>
            </a:extLst>
          </p:cNvPr>
          <p:cNvSpPr>
            <a:spLocks noGrp="1"/>
          </p:cNvSpPr>
          <p:nvPr>
            <p:ph type="sldNum" sz="quarter" idx="5"/>
          </p:nvPr>
        </p:nvSpPr>
        <p:spPr/>
        <p:txBody>
          <a:bodyPr/>
          <a:lstStyle/>
          <a:p>
            <a:fld id="{10A8952F-1C0B-F641-899D-BA69BEE8A7E7}" type="slidenum">
              <a:rPr lang="es-ES_tradnl" smtClean="0"/>
              <a:t>27</a:t>
            </a:fld>
            <a:endParaRPr lang="es-ES_tradnl"/>
          </a:p>
        </p:txBody>
      </p:sp>
    </p:spTree>
    <p:extLst>
      <p:ext uri="{BB962C8B-B14F-4D97-AF65-F5344CB8AC3E}">
        <p14:creationId xmlns:p14="http://schemas.microsoft.com/office/powerpoint/2010/main" val="32706867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212302-871A-9F94-FA3E-E174D626A0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4E8D07-A178-656A-A659-8F8E9EC78A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29BC74-C021-2895-22BF-87F0D0157128}"/>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8BF78FF5-E449-1EA2-63EF-64C44F11BA4C}"/>
              </a:ext>
            </a:extLst>
          </p:cNvPr>
          <p:cNvSpPr>
            <a:spLocks noGrp="1"/>
          </p:cNvSpPr>
          <p:nvPr>
            <p:ph type="sldNum" sz="quarter" idx="5"/>
          </p:nvPr>
        </p:nvSpPr>
        <p:spPr/>
        <p:txBody>
          <a:bodyPr/>
          <a:lstStyle/>
          <a:p>
            <a:fld id="{10A8952F-1C0B-F641-899D-BA69BEE8A7E7}" type="slidenum">
              <a:rPr lang="es-ES_tradnl" smtClean="0"/>
              <a:t>29</a:t>
            </a:fld>
            <a:endParaRPr lang="es-ES_tradnl"/>
          </a:p>
        </p:txBody>
      </p:sp>
    </p:spTree>
    <p:extLst>
      <p:ext uri="{BB962C8B-B14F-4D97-AF65-F5344CB8AC3E}">
        <p14:creationId xmlns:p14="http://schemas.microsoft.com/office/powerpoint/2010/main" val="19666834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CD511A-925B-735A-226B-5BA40F2553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D69CF0-AE95-44B2-7C5D-BC2E90D6239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1DA5C6-195C-D4B9-E4BA-DC00FC5B7DD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Toma de decisiones sesgadas</a:t>
            </a:r>
            <a:r>
              <a:rPr lang="es-ES" sz="4000" dirty="0"/>
              <a:t>, es el problema principal de Machine </a:t>
            </a:r>
            <a:r>
              <a:rPr lang="es-ES" sz="4000" dirty="0" err="1"/>
              <a:t>Learning</a:t>
            </a:r>
            <a:r>
              <a:rPr lang="es-ES" sz="4000" dirty="0"/>
              <a:t>. Ejemplo de empleados de minorías o el caso de COVID de rayos X.</a:t>
            </a:r>
          </a:p>
          <a:p>
            <a:pPr marL="0" marR="0" lvl="0" indent="0" algn="l" defTabSz="914400" rtl="0" eaLnBrk="1" fontAlgn="auto" latinLnBrk="0" hangingPunct="1">
              <a:lnSpc>
                <a:spcPct val="100000"/>
              </a:lnSpc>
              <a:spcBef>
                <a:spcPts val="0"/>
              </a:spcBef>
              <a:spcAft>
                <a:spcPts val="0"/>
              </a:spcAft>
              <a:buClrTx/>
              <a:buSzTx/>
              <a:buFontTx/>
              <a:buNone/>
              <a:tabLst/>
              <a:defRPr/>
            </a:pPr>
            <a:r>
              <a:rPr lang="es-ES" sz="8800" dirty="0"/>
              <a:t>aplicaciones críticas en seguridad</a:t>
            </a:r>
            <a:r>
              <a:rPr lang="es-ES" sz="4000" dirty="0"/>
              <a:t>: Manejo de autos, manejo de agua en la ciudad, etc. Se necesita el desarrollo de estándares técnicos y éticos para evitar accidentes y lograr evitar caer en situaciones donde se logre tener un escenario estadístico completo.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4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4000" dirty="0"/>
              <a:t>Todo estos riesgos no son potenciales, ya están ocurriendo.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9F29A61-B55B-D9FE-4B6C-9AC1277568C1}"/>
              </a:ext>
            </a:extLst>
          </p:cNvPr>
          <p:cNvSpPr>
            <a:spLocks noGrp="1"/>
          </p:cNvSpPr>
          <p:nvPr>
            <p:ph type="sldNum" sz="quarter" idx="5"/>
          </p:nvPr>
        </p:nvSpPr>
        <p:spPr/>
        <p:txBody>
          <a:bodyPr/>
          <a:lstStyle/>
          <a:p>
            <a:fld id="{10A8952F-1C0B-F641-899D-BA69BEE8A7E7}" type="slidenum">
              <a:rPr lang="es-ES_tradnl" smtClean="0"/>
              <a:t>30</a:t>
            </a:fld>
            <a:endParaRPr lang="es-ES_tradnl"/>
          </a:p>
        </p:txBody>
      </p:sp>
    </p:spTree>
    <p:extLst>
      <p:ext uri="{BB962C8B-B14F-4D97-AF65-F5344CB8AC3E}">
        <p14:creationId xmlns:p14="http://schemas.microsoft.com/office/powerpoint/2010/main" val="1997444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dirty="0"/>
              <a:t>Mencionar que hoy en día ya no se busca pasar este test, dado que es más importante estudiar lo principios de inteligencia que están por debajo.</a:t>
            </a:r>
          </a:p>
          <a:p>
            <a:endParaRPr lang="es-ES_tradnl" dirty="0"/>
          </a:p>
          <a:p>
            <a:r>
              <a:rPr lang="es-ES_tradnl" dirty="0"/>
              <a:t>Dar la analogía de que aeronáutica. El humano aprendió a volar cuando dejo de imitar a los pájaros, y se puso a aprender los principios físicos de la aerodinámica.</a:t>
            </a:r>
          </a:p>
        </p:txBody>
      </p:sp>
      <p:sp>
        <p:nvSpPr>
          <p:cNvPr id="4" name="Slide Number Placeholder 3"/>
          <p:cNvSpPr>
            <a:spLocks noGrp="1"/>
          </p:cNvSpPr>
          <p:nvPr>
            <p:ph type="sldNum" sz="quarter" idx="5"/>
          </p:nvPr>
        </p:nvSpPr>
        <p:spPr/>
        <p:txBody>
          <a:bodyPr/>
          <a:lstStyle/>
          <a:p>
            <a:fld id="{10A8952F-1C0B-F641-899D-BA69BEE8A7E7}" type="slidenum">
              <a:rPr lang="es-ES_tradnl" smtClean="0"/>
              <a:t>6</a:t>
            </a:fld>
            <a:endParaRPr lang="es-ES_tradnl"/>
          </a:p>
        </p:txBody>
      </p:sp>
    </p:spTree>
    <p:extLst>
      <p:ext uri="{BB962C8B-B14F-4D97-AF65-F5344CB8AC3E}">
        <p14:creationId xmlns:p14="http://schemas.microsoft.com/office/powerpoint/2010/main" val="42475941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BDEA13-0205-3865-331D-18757B53AF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1F1478-3AAC-111C-CFF8-4CC9BBBC32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91C9DE-5D52-A92D-8604-3C93F2E10C3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B9EB2F2F-A811-C5CD-CA99-43ED21357009}"/>
              </a:ext>
            </a:extLst>
          </p:cNvPr>
          <p:cNvSpPr>
            <a:spLocks noGrp="1"/>
          </p:cNvSpPr>
          <p:nvPr>
            <p:ph type="sldNum" sz="quarter" idx="5"/>
          </p:nvPr>
        </p:nvSpPr>
        <p:spPr/>
        <p:txBody>
          <a:bodyPr/>
          <a:lstStyle/>
          <a:p>
            <a:fld id="{10A8952F-1C0B-F641-899D-BA69BEE8A7E7}" type="slidenum">
              <a:rPr lang="es-ES_tradnl" smtClean="0"/>
              <a:t>7</a:t>
            </a:fld>
            <a:endParaRPr lang="es-ES_tradnl"/>
          </a:p>
        </p:txBody>
      </p:sp>
    </p:spTree>
    <p:extLst>
      <p:ext uri="{BB962C8B-B14F-4D97-AF65-F5344CB8AC3E}">
        <p14:creationId xmlns:p14="http://schemas.microsoft.com/office/powerpoint/2010/main" val="25660199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273A08-6DDD-B2C6-ABF6-64D2CC1FC1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9B43CF-2822-0739-E019-6D3EE8BAFB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A15DAB-B494-6B7D-24F5-0EC5CD8F5DC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1F4455F7-CD77-0A62-776F-939876D03D61}"/>
              </a:ext>
            </a:extLst>
          </p:cNvPr>
          <p:cNvSpPr>
            <a:spLocks noGrp="1"/>
          </p:cNvSpPr>
          <p:nvPr>
            <p:ph type="sldNum" sz="quarter" idx="5"/>
          </p:nvPr>
        </p:nvSpPr>
        <p:spPr/>
        <p:txBody>
          <a:bodyPr/>
          <a:lstStyle/>
          <a:p>
            <a:fld id="{10A8952F-1C0B-F641-899D-BA69BEE8A7E7}" type="slidenum">
              <a:rPr lang="es-ES_tradnl" smtClean="0"/>
              <a:t>8</a:t>
            </a:fld>
            <a:endParaRPr lang="es-ES_tradnl"/>
          </a:p>
        </p:txBody>
      </p:sp>
    </p:spTree>
    <p:extLst>
      <p:ext uri="{BB962C8B-B14F-4D97-AF65-F5344CB8AC3E}">
        <p14:creationId xmlns:p14="http://schemas.microsoft.com/office/powerpoint/2010/main" val="6806979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359FDD-2021-485F-0F85-1EBEE9655A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222F42D-08CF-DC83-262A-1937F12DCB3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4E064F-0E25-7AFA-CABE-C11C8A4F19B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A menudo podemos retroceder a partir de esta especificación para derivar diseños de agentes que de manera demostrable lo logren, algo que es en gran medida imposible si el objetivo es imitar el comportamiento o los procesos de pensamiento humanos.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Por estas razones, el enfoque de agente racional de la IA ha prevalecido a lo largo de la mayor parte de la historia del campo. En las primeras décadas, los agentes racionales se construyeron sobre bases lógicas y formaron planes definidos para lograr objetivos específicos. Posteriormente, los métodos basados en la teoría de la probabilidad y el aprendizaje automático permitieron la creación de agentes que podían tomar decisiones en condiciones de incertidumbre para lograr el mejor resultado esperado.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Necesitamos hacer un refinamiento importante al modelo estándar para tener en cuenta el hecho de que la racionalidad perfecta (tomar siempre exactamente la acción óptima) no es factible en entornos complejos. Las demandas computacionales son demasiado altas.</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CDA7EFEE-14D6-9D6C-F87D-CB049D1EC052}"/>
              </a:ext>
            </a:extLst>
          </p:cNvPr>
          <p:cNvSpPr>
            <a:spLocks noGrp="1"/>
          </p:cNvSpPr>
          <p:nvPr>
            <p:ph type="sldNum" sz="quarter" idx="5"/>
          </p:nvPr>
        </p:nvSpPr>
        <p:spPr/>
        <p:txBody>
          <a:bodyPr/>
          <a:lstStyle/>
          <a:p>
            <a:fld id="{10A8952F-1C0B-F641-899D-BA69BEE8A7E7}" type="slidenum">
              <a:rPr lang="es-ES_tradnl" smtClean="0"/>
              <a:t>9</a:t>
            </a:fld>
            <a:endParaRPr lang="es-ES_tradnl"/>
          </a:p>
        </p:txBody>
      </p:sp>
    </p:spTree>
    <p:extLst>
      <p:ext uri="{BB962C8B-B14F-4D97-AF65-F5344CB8AC3E}">
        <p14:creationId xmlns:p14="http://schemas.microsoft.com/office/powerpoint/2010/main" val="4664547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980A97-6C63-B377-409F-9B0549DB65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E54434-33AC-35BA-2F42-5272BA7EAF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48DBFB-24DC-F8B4-210B-9885B0420FA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6AACAA17-E6FD-6A7F-2872-594AFD995309}"/>
              </a:ext>
            </a:extLst>
          </p:cNvPr>
          <p:cNvSpPr>
            <a:spLocks noGrp="1"/>
          </p:cNvSpPr>
          <p:nvPr>
            <p:ph type="sldNum" sz="quarter" idx="5"/>
          </p:nvPr>
        </p:nvSpPr>
        <p:spPr/>
        <p:txBody>
          <a:bodyPr/>
          <a:lstStyle/>
          <a:p>
            <a:fld id="{10A8952F-1C0B-F641-899D-BA69BEE8A7E7}" type="slidenum">
              <a:rPr lang="es-ES_tradnl" smtClean="0"/>
              <a:t>10</a:t>
            </a:fld>
            <a:endParaRPr lang="es-ES_tradnl"/>
          </a:p>
        </p:txBody>
      </p:sp>
    </p:spTree>
    <p:extLst>
      <p:ext uri="{BB962C8B-B14F-4D97-AF65-F5344CB8AC3E}">
        <p14:creationId xmlns:p14="http://schemas.microsoft.com/office/powerpoint/2010/main" val="26095064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A7399A-A33C-D0E9-0265-AFEB926754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86A1E0-62A6-4149-031F-EA2F952E76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5B1C93-F400-1570-B3F4-BB82E3FD0F36}"/>
              </a:ext>
            </a:extLst>
          </p:cNvPr>
          <p:cNvSpPr>
            <a:spLocks noGrp="1"/>
          </p:cNvSpPr>
          <p:nvPr>
            <p:ph type="body" idx="1"/>
          </p:nvPr>
        </p:nvSpPr>
        <p:spPr/>
        <p:txBody>
          <a:bodyPr/>
          <a:lstStyle/>
          <a:p>
            <a:pPr rtl="0"/>
            <a:r>
              <a:rPr lang="es-ES" dirty="0"/>
              <a:t>Por ejemplo, al diseñar un auto autónomo, uno podría pensar que el objetivo es llegar al destino de forma segura. Pero conducir por cualquier camino conlleva un riesgo de sufrir lesiones debido a otros conductores errantes, fallas en el equipo, etc.; por lo tanto, un objetivo estricto de seguridad exige permanecer en el garaje. </a:t>
            </a:r>
          </a:p>
          <a:p>
            <a:pPr rtl="0"/>
            <a:endParaRPr lang="es-ES" dirty="0"/>
          </a:p>
          <a:p>
            <a:pPr rtl="0"/>
            <a:r>
              <a:rPr lang="es-ES" dirty="0"/>
              <a:t>Existe un equilibrio entre avanzar hacia el destino e incurrir en un riesgo de lesión. ¿Cómo debería hacerse esta compensación? Además, ¿hasta qué punto podemos permitir que el auto realice acciones que molestarían a otros conductores? ¿Cuánto debe moderar el automóvil su aceleración, dirección y frenado para evitar sacudir al pasajero? Este tipo de preguntas son difíciles de responder a priori. Son particularmente problemáticos en el área general de la interacción entre humanos y robots, de la cual el vehículo autónomo es un ejemplo.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722AE4B5-C69B-DB3C-50AC-17A9B7229462}"/>
              </a:ext>
            </a:extLst>
          </p:cNvPr>
          <p:cNvSpPr>
            <a:spLocks noGrp="1"/>
          </p:cNvSpPr>
          <p:nvPr>
            <p:ph type="sldNum" sz="quarter" idx="5"/>
          </p:nvPr>
        </p:nvSpPr>
        <p:spPr/>
        <p:txBody>
          <a:bodyPr/>
          <a:lstStyle/>
          <a:p>
            <a:fld id="{10A8952F-1C0B-F641-899D-BA69BEE8A7E7}" type="slidenum">
              <a:rPr lang="es-ES_tradnl" smtClean="0"/>
              <a:t>11</a:t>
            </a:fld>
            <a:endParaRPr lang="es-ES_tradnl"/>
          </a:p>
        </p:txBody>
      </p:sp>
    </p:spTree>
    <p:extLst>
      <p:ext uri="{BB962C8B-B14F-4D97-AF65-F5344CB8AC3E}">
        <p14:creationId xmlns:p14="http://schemas.microsoft.com/office/powerpoint/2010/main" val="32025754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491FA1-F277-E84F-6434-163E147112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6E9EF35-471A-06D0-55E2-A716FCC7D8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D645C5-8E3B-4187-2690-F4B3E7422AF6}"/>
              </a:ext>
            </a:extLst>
          </p:cNvPr>
          <p:cNvSpPr>
            <a:spLocks noGrp="1"/>
          </p:cNvSpPr>
          <p:nvPr>
            <p:ph type="body" idx="1"/>
          </p:nvPr>
        </p:nvSpPr>
        <p:spPr/>
        <p:txBody>
          <a:bodyPr/>
          <a:lstStyle/>
          <a:p>
            <a:pPr rtl="0"/>
            <a:r>
              <a:rPr lang="es-ES_tradnl" sz="4000" noProof="0" dirty="0"/>
              <a:t>Ejemplo de odisea en el espacio: </a:t>
            </a:r>
          </a:p>
          <a:p>
            <a:pPr rtl="0"/>
            <a:endParaRPr lang="es-ES_tradnl" sz="4000" noProof="0" dirty="0"/>
          </a:p>
          <a:p>
            <a:pPr rtl="0"/>
            <a:r>
              <a:rPr lang="es-ES_tradnl" sz="7200" noProof="0" dirty="0"/>
              <a:t>HAL está programada para no recibir respuestas que tengan dudas, pese ser una computadora heurística, lo cual la hace muy semejante al pensamiento humano; su programación consiste "fundamentalmente" en cumplir sin objeciones los planes trazados, pero a su vez se le da una orden de que le mienta a la tripulación que estaba despierta sobre la misión verdadera. </a:t>
            </a:r>
          </a:p>
          <a:p>
            <a:pPr rtl="0"/>
            <a:endParaRPr lang="es-ES_tradnl" sz="7200" noProof="0" dirty="0"/>
          </a:p>
          <a:p>
            <a:pPr rtl="0"/>
            <a:r>
              <a:rPr lang="es-ES_tradnl" sz="7200" noProof="0" dirty="0"/>
              <a:t>En su planificación, dado esta contradicción de objetivos, va saboteando la nave (rompe la antena). Y luego, cuando entiende que lo quieren apagar, pensando que apagar = matar, toma la decisión de matar a todos, en función de poder cumplir los dos objetivos. </a:t>
            </a:r>
          </a:p>
          <a:p>
            <a:pPr rtl="0"/>
            <a:endParaRPr lang="es-ES_tradnl" sz="7200" noProof="0" dirty="0"/>
          </a:p>
          <a:p>
            <a:pPr rtl="0"/>
            <a:r>
              <a:rPr lang="es-ES_tradnl" sz="9600" noProof="0" dirty="0"/>
              <a:t>Estos comportamientos no son “poco inteligentes” ni “locos”; son una consecuencia lógica de definir dos objetivos contradictorios de la máquina. </a:t>
            </a:r>
            <a:endParaRPr lang="es-ES_tradnl" sz="7200" noProof="0" dirty="0"/>
          </a:p>
          <a:p>
            <a:pPr rtl="0"/>
            <a:endParaRPr lang="es-ES" sz="4000" dirty="0"/>
          </a:p>
        </p:txBody>
      </p:sp>
      <p:sp>
        <p:nvSpPr>
          <p:cNvPr id="4" name="Slide Number Placeholder 3">
            <a:extLst>
              <a:ext uri="{FF2B5EF4-FFF2-40B4-BE49-F238E27FC236}">
                <a16:creationId xmlns:a16="http://schemas.microsoft.com/office/drawing/2014/main" id="{E5C8FCA8-4B6E-A92D-C248-063A0AE75112}"/>
              </a:ext>
            </a:extLst>
          </p:cNvPr>
          <p:cNvSpPr>
            <a:spLocks noGrp="1"/>
          </p:cNvSpPr>
          <p:nvPr>
            <p:ph type="sldNum" sz="quarter" idx="5"/>
          </p:nvPr>
        </p:nvSpPr>
        <p:spPr/>
        <p:txBody>
          <a:bodyPr/>
          <a:lstStyle/>
          <a:p>
            <a:fld id="{10A8952F-1C0B-F641-899D-BA69BEE8A7E7}" type="slidenum">
              <a:rPr lang="es-ES_tradnl" smtClean="0"/>
              <a:t>12</a:t>
            </a:fld>
            <a:endParaRPr lang="es-ES_tradnl"/>
          </a:p>
        </p:txBody>
      </p:sp>
    </p:spTree>
    <p:extLst>
      <p:ext uri="{BB962C8B-B14F-4D97-AF65-F5344CB8AC3E}">
        <p14:creationId xmlns:p14="http://schemas.microsoft.com/office/powerpoint/2010/main" val="4298861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BBCD4F60-3B00-4DB4-90A4-67F8107A0900}" type="datetime1">
              <a:rPr lang="en-US" smtClean="0"/>
              <a:t>3/3/25</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115346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5C12018-AE0B-45B3-8833-1C61B747ADFD}" type="datetime1">
              <a:rPr lang="en-US" smtClean="0"/>
              <a:t>3/3/25</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49095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BC874D72-DF44-407D-AEE5-0273DD00D922}" type="datetime1">
              <a:rPr lang="en-US" smtClean="0"/>
              <a:t>3/3/25</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74632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626DE685-1B6F-4D7C-AEF2-C9AD71EC467A}" type="datetime1">
              <a:rPr lang="en-US" smtClean="0"/>
              <a:t>3/3/25</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65610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6E20BAB-D1DB-4DC1-908A-9B5E73715905}" type="datetime1">
              <a:rPr lang="en-US" smtClean="0"/>
              <a:t>3/3/25</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39738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82D2DD5A-C337-4F22-BED0-547AFC68CFD6}" type="datetime1">
              <a:rPr lang="en-US" smtClean="0"/>
              <a:t>3/3/25</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595405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FA38DFBF-4DB8-447F-A740-22B1B0F7DDD8}" type="datetime1">
              <a:rPr lang="en-US" smtClean="0"/>
              <a:t>3/3/25</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295911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8812435-B87A-4434-B86A-1406D5D81959}" type="datetime1">
              <a:rPr lang="en-US" smtClean="0"/>
              <a:t>3/3/25</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675197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3B850E0-9242-469C-9FA7-447D7E43FF29}" type="datetime1">
              <a:rPr lang="en-US" smtClean="0"/>
              <a:t>3/3/25</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01535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CA9184C1-634B-4D2F-90E1-C39B48114444}" type="datetime1">
              <a:rPr lang="en-US" smtClean="0"/>
              <a:t>3/3/25</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98204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602A4FC1-9CCD-4E4B-AB4D-5CAEC19C950B}" type="datetime1">
              <a:rPr lang="en-US" smtClean="0"/>
              <a:t>3/3/25</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07054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FBA78304-8938-479D-8111-AA943458A814}" type="datetime1">
              <a:rPr lang="en-US" smtClean="0"/>
              <a:t>3/3/25</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Sample Footer Text</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73380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21" r:id="rId6"/>
    <p:sldLayoutId id="2147483716" r:id="rId7"/>
    <p:sldLayoutId id="2147483717" r:id="rId8"/>
    <p:sldLayoutId id="2147483718" r:id="rId9"/>
    <p:sldLayoutId id="2147483720" r:id="rId10"/>
    <p:sldLayoutId id="2147483719"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FIUBA-Posgrado-Inteligencia-Artificial/intro_ia"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mailto:facundolucianna@gmail.com"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CB65D0-496F-4797-A015-C85839E35D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ector background of vibrant colors splashing">
            <a:extLst>
              <a:ext uri="{FF2B5EF4-FFF2-40B4-BE49-F238E27FC236}">
                <a16:creationId xmlns:a16="http://schemas.microsoft.com/office/drawing/2014/main" id="{9809331D-DA16-FF3A-EF55-A081E2B780B0}"/>
              </a:ext>
            </a:extLst>
          </p:cNvPr>
          <p:cNvPicPr>
            <a:picLocks noChangeAspect="1"/>
          </p:cNvPicPr>
          <p:nvPr/>
        </p:nvPicPr>
        <p:blipFill rotWithShape="1">
          <a:blip r:embed="rId2"/>
          <a:srcRect t="17280"/>
          <a:stretch/>
        </p:blipFill>
        <p:spPr>
          <a:xfrm>
            <a:off x="1" y="10"/>
            <a:ext cx="12192000" cy="6857989"/>
          </a:xfrm>
          <a:prstGeom prst="rect">
            <a:avLst/>
          </a:prstGeom>
        </p:spPr>
      </p:pic>
      <p:sp>
        <p:nvSpPr>
          <p:cNvPr id="23" name="Rectangle 22">
            <a:extLst>
              <a:ext uri="{FF2B5EF4-FFF2-40B4-BE49-F238E27FC236}">
                <a16:creationId xmlns:a16="http://schemas.microsoft.com/office/drawing/2014/main" id="{95D2C779-8883-4E5F-A170-0F464918C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990598"/>
            <a:ext cx="12188952" cy="4745182"/>
          </a:xfrm>
          <a:prstGeom prst="rect">
            <a:avLst/>
          </a:prstGeom>
          <a:gradFill>
            <a:gsLst>
              <a:gs pos="35000">
                <a:srgbClr val="000000">
                  <a:alpha val="41000"/>
                </a:srgbClr>
              </a:gs>
              <a:gs pos="0">
                <a:srgbClr val="000000">
                  <a:alpha val="0"/>
                </a:srgbClr>
              </a:gs>
              <a:gs pos="47744">
                <a:srgbClr val="000000">
                  <a:alpha val="51000"/>
                </a:srgbClr>
              </a:gs>
              <a:gs pos="70000">
                <a:srgbClr val="000000">
                  <a:alpha val="37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BD96A694-258D-4418-A83C-B9BA72FD44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15300" y="1780927"/>
            <a:ext cx="0" cy="3390901"/>
          </a:xfrm>
          <a:prstGeom prst="line">
            <a:avLst/>
          </a:prstGeom>
          <a:ln w="44450">
            <a:solidFill>
              <a:srgbClr val="FFFFFF"/>
            </a:solidFill>
          </a:ln>
          <a:effectLst>
            <a:outerShdw blurRad="50800" dist="38100" dir="2700000" sx="88000" sy="88000" algn="tl" rotWithShape="0">
              <a:prstClr val="black">
                <a:alpha val="26000"/>
              </a:prst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9E1EDF0-AE1F-B98A-2238-242F807C5D95}"/>
              </a:ext>
            </a:extLst>
          </p:cNvPr>
          <p:cNvSpPr>
            <a:spLocks noGrp="1"/>
          </p:cNvSpPr>
          <p:nvPr>
            <p:ph type="ctrTitle"/>
          </p:nvPr>
        </p:nvSpPr>
        <p:spPr>
          <a:xfrm>
            <a:off x="1833541" y="990599"/>
            <a:ext cx="5619054" cy="4849091"/>
          </a:xfrm>
        </p:spPr>
        <p:txBody>
          <a:bodyPr anchor="ctr">
            <a:normAutofit/>
          </a:bodyPr>
          <a:lstStyle/>
          <a:p>
            <a:pPr algn="r"/>
            <a:r>
              <a:rPr lang="es-ES_tradnl" dirty="0">
                <a:solidFill>
                  <a:srgbClr val="FFFFFF"/>
                </a:solidFill>
              </a:rPr>
              <a:t>Introducción</a:t>
            </a:r>
          </a:p>
        </p:txBody>
      </p:sp>
      <p:sp>
        <p:nvSpPr>
          <p:cNvPr id="3" name="Subtitle 2">
            <a:extLst>
              <a:ext uri="{FF2B5EF4-FFF2-40B4-BE49-F238E27FC236}">
                <a16:creationId xmlns:a16="http://schemas.microsoft.com/office/drawing/2014/main" id="{7ADF2E9D-EBF5-3389-816C-B9464287A0BF}"/>
              </a:ext>
            </a:extLst>
          </p:cNvPr>
          <p:cNvSpPr>
            <a:spLocks noGrp="1"/>
          </p:cNvSpPr>
          <p:nvPr>
            <p:ph type="subTitle" idx="1"/>
          </p:nvPr>
        </p:nvSpPr>
        <p:spPr>
          <a:xfrm>
            <a:off x="8712865" y="1447799"/>
            <a:ext cx="2368905" cy="4076699"/>
          </a:xfrm>
        </p:spPr>
        <p:txBody>
          <a:bodyPr anchor="ctr">
            <a:normAutofit/>
          </a:bodyPr>
          <a:lstStyle/>
          <a:p>
            <a:r>
              <a:rPr lang="es-ES_tradnl" dirty="0">
                <a:solidFill>
                  <a:srgbClr val="FFFFFF"/>
                </a:solidFill>
                <a:latin typeface="+mj-lt"/>
              </a:rPr>
              <a:t>Inteligencia Artificial</a:t>
            </a:r>
          </a:p>
          <a:p>
            <a:r>
              <a:rPr lang="es-ES_tradnl" dirty="0">
                <a:solidFill>
                  <a:srgbClr val="FFFFFF"/>
                </a:solidFill>
                <a:latin typeface="+mj-lt"/>
              </a:rPr>
              <a:t>CEIA - FIUBA</a:t>
            </a:r>
          </a:p>
          <a:p>
            <a:r>
              <a:rPr lang="es-ES_tradnl" sz="1800" dirty="0">
                <a:solidFill>
                  <a:srgbClr val="FFFFFF"/>
                </a:solidFill>
                <a:latin typeface="+mj-lt"/>
              </a:rPr>
              <a:t>Dr. Ing. Facundo Adrián Lucianna</a:t>
            </a:r>
          </a:p>
        </p:txBody>
      </p:sp>
      <p:pic>
        <p:nvPicPr>
          <p:cNvPr id="5" name="Logo-fiuba_big_white.png" descr="Logo-fiuba_big_white.png">
            <a:extLst>
              <a:ext uri="{FF2B5EF4-FFF2-40B4-BE49-F238E27FC236}">
                <a16:creationId xmlns:a16="http://schemas.microsoft.com/office/drawing/2014/main" id="{B8A22D03-42EB-5DF6-A3E7-65A781ED923A}"/>
              </a:ext>
            </a:extLst>
          </p:cNvPr>
          <p:cNvPicPr>
            <a:picLocks noChangeAspect="1"/>
          </p:cNvPicPr>
          <p:nvPr/>
        </p:nvPicPr>
        <p:blipFill>
          <a:blip r:embed="rId3"/>
          <a:stretch>
            <a:fillRect/>
          </a:stretch>
        </p:blipFill>
        <p:spPr>
          <a:xfrm>
            <a:off x="9081362" y="990596"/>
            <a:ext cx="1476515" cy="1476515"/>
          </a:xfrm>
          <a:prstGeom prst="rect">
            <a:avLst/>
          </a:prstGeom>
          <a:ln w="12700">
            <a:miter lim="400000"/>
          </a:ln>
        </p:spPr>
      </p:pic>
    </p:spTree>
    <p:extLst>
      <p:ext uri="{BB962C8B-B14F-4D97-AF65-F5344CB8AC3E}">
        <p14:creationId xmlns:p14="http://schemas.microsoft.com/office/powerpoint/2010/main" val="1514281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AF3394-0584-B20D-39F0-3CC788FF18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184039-1AB3-DC76-E68E-2F5CEA04400B}"/>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07CDC4FC-B00F-33E2-3A23-A50FE253664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F041D9E0-6C54-CD85-FBD7-4B55B0B00EBF}"/>
              </a:ext>
            </a:extLst>
          </p:cNvPr>
          <p:cNvSpPr>
            <a:spLocks noGrp="1"/>
          </p:cNvSpPr>
          <p:nvPr>
            <p:ph type="sldNum" sz="quarter" idx="12"/>
          </p:nvPr>
        </p:nvSpPr>
        <p:spPr/>
        <p:txBody>
          <a:bodyPr/>
          <a:lstStyle/>
          <a:p>
            <a:fld id="{87E7843D-FF13-4365-9478-9625B70A2705}" type="slidenum">
              <a:rPr lang="en-US" smtClean="0"/>
              <a:t>10</a:t>
            </a:fld>
            <a:endParaRPr lang="en-US"/>
          </a:p>
        </p:txBody>
      </p:sp>
      <p:sp>
        <p:nvSpPr>
          <p:cNvPr id="4" name="Content Placeholder 3">
            <a:extLst>
              <a:ext uri="{FF2B5EF4-FFF2-40B4-BE49-F238E27FC236}">
                <a16:creationId xmlns:a16="http://schemas.microsoft.com/office/drawing/2014/main" id="{3A2E89F4-7B27-53E3-21AA-9E4A0251F56B}"/>
              </a:ext>
            </a:extLst>
          </p:cNvPr>
          <p:cNvSpPr>
            <a:spLocks noGrp="1"/>
          </p:cNvSpPr>
          <p:nvPr>
            <p:ph idx="1"/>
          </p:nvPr>
        </p:nvSpPr>
        <p:spPr/>
        <p:txBody>
          <a:bodyPr>
            <a:normAutofit/>
          </a:bodyPr>
          <a:lstStyle/>
          <a:p>
            <a:pPr marL="0" indent="0">
              <a:buNone/>
            </a:pPr>
            <a:r>
              <a:rPr lang="es-ES_tradnl" dirty="0"/>
              <a:t>El </a:t>
            </a:r>
            <a:r>
              <a:rPr lang="es-ES_tradnl" b="1" dirty="0">
                <a:solidFill>
                  <a:schemeClr val="accent2">
                    <a:lumMod val="75000"/>
                  </a:schemeClr>
                </a:solidFill>
              </a:rPr>
              <a:t>modelo estándar </a:t>
            </a:r>
            <a:r>
              <a:rPr lang="es-ES_tradnl" dirty="0"/>
              <a:t>asume que se va a un objetivo específico a resolver… algo que, en la vida real, es mucho más difícil especificar el objetivo completamente y correctamente.</a:t>
            </a:r>
          </a:p>
          <a:p>
            <a:pPr marL="0" indent="0">
              <a:buNone/>
            </a:pPr>
            <a:endParaRPr lang="es-ES_tradnl" dirty="0"/>
          </a:p>
          <a:p>
            <a:pPr marL="0" indent="0">
              <a:buNone/>
            </a:pPr>
            <a:endParaRPr lang="es-ES_tradnl" dirty="0"/>
          </a:p>
        </p:txBody>
      </p:sp>
      <p:sp>
        <p:nvSpPr>
          <p:cNvPr id="3" name="TextBox 2">
            <a:extLst>
              <a:ext uri="{FF2B5EF4-FFF2-40B4-BE49-F238E27FC236}">
                <a16:creationId xmlns:a16="http://schemas.microsoft.com/office/drawing/2014/main" id="{FDE56252-FAE8-A60B-3942-D438AC09BE04}"/>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Máquinas beneficiosas</a:t>
            </a:r>
          </a:p>
        </p:txBody>
      </p:sp>
    </p:spTree>
    <p:extLst>
      <p:ext uri="{BB962C8B-B14F-4D97-AF65-F5344CB8AC3E}">
        <p14:creationId xmlns:p14="http://schemas.microsoft.com/office/powerpoint/2010/main" val="17573560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0AFF76-381A-E747-3B6E-49F9DC7E6E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3D0EBD-2D59-8291-6ED4-466FB8978F8E}"/>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A5B7080C-DE4A-2E07-48B8-28B8C933886A}"/>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45CA07E-CA1E-E9EC-FB3E-129D7D1117DA}"/>
              </a:ext>
            </a:extLst>
          </p:cNvPr>
          <p:cNvSpPr>
            <a:spLocks noGrp="1"/>
          </p:cNvSpPr>
          <p:nvPr>
            <p:ph type="sldNum" sz="quarter" idx="12"/>
          </p:nvPr>
        </p:nvSpPr>
        <p:spPr/>
        <p:txBody>
          <a:bodyPr/>
          <a:lstStyle/>
          <a:p>
            <a:fld id="{87E7843D-FF13-4365-9478-9625B70A2705}" type="slidenum">
              <a:rPr lang="en-US" smtClean="0"/>
              <a:t>11</a:t>
            </a:fld>
            <a:endParaRPr lang="en-US"/>
          </a:p>
        </p:txBody>
      </p:sp>
      <p:sp>
        <p:nvSpPr>
          <p:cNvPr id="3" name="TextBox 2">
            <a:extLst>
              <a:ext uri="{FF2B5EF4-FFF2-40B4-BE49-F238E27FC236}">
                <a16:creationId xmlns:a16="http://schemas.microsoft.com/office/drawing/2014/main" id="{97D2211F-8135-DE0D-0F10-CF8B069D9AC6}"/>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Máquinas beneficiosas</a:t>
            </a:r>
          </a:p>
        </p:txBody>
      </p:sp>
      <p:pic>
        <p:nvPicPr>
          <p:cNvPr id="9" name="Picture 8" descr="A car driving on the road&#10;&#10;AI-generated content may be incorrect.">
            <a:extLst>
              <a:ext uri="{FF2B5EF4-FFF2-40B4-BE49-F238E27FC236}">
                <a16:creationId xmlns:a16="http://schemas.microsoft.com/office/drawing/2014/main" id="{2783CEAF-3CDA-AC52-4573-3EC0A7061B21}"/>
              </a:ext>
            </a:extLst>
          </p:cNvPr>
          <p:cNvPicPr>
            <a:picLocks noChangeAspect="1"/>
          </p:cNvPicPr>
          <p:nvPr/>
        </p:nvPicPr>
        <p:blipFill>
          <a:blip r:embed="rId3"/>
          <a:stretch>
            <a:fillRect/>
          </a:stretch>
        </p:blipFill>
        <p:spPr>
          <a:xfrm>
            <a:off x="2676525" y="2142989"/>
            <a:ext cx="6838950" cy="3832817"/>
          </a:xfrm>
          <a:prstGeom prst="rect">
            <a:avLst/>
          </a:prstGeom>
        </p:spPr>
      </p:pic>
    </p:spTree>
    <p:extLst>
      <p:ext uri="{BB962C8B-B14F-4D97-AF65-F5344CB8AC3E}">
        <p14:creationId xmlns:p14="http://schemas.microsoft.com/office/powerpoint/2010/main" val="22780804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0BA910-E7BB-4C6D-CD83-23F2ACA4F3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2954EC-EFD5-EFDA-3FEF-9A9D772DBC0D}"/>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2B22BB19-6058-5669-37BF-CC707474141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ED6189A-C72D-B361-4763-C6C294840924}"/>
              </a:ext>
            </a:extLst>
          </p:cNvPr>
          <p:cNvSpPr>
            <a:spLocks noGrp="1"/>
          </p:cNvSpPr>
          <p:nvPr>
            <p:ph type="sldNum" sz="quarter" idx="12"/>
          </p:nvPr>
        </p:nvSpPr>
        <p:spPr/>
        <p:txBody>
          <a:bodyPr/>
          <a:lstStyle/>
          <a:p>
            <a:fld id="{87E7843D-FF13-4365-9478-9625B70A2705}" type="slidenum">
              <a:rPr lang="en-US" smtClean="0"/>
              <a:t>12</a:t>
            </a:fld>
            <a:endParaRPr lang="en-US"/>
          </a:p>
        </p:txBody>
      </p:sp>
      <p:sp>
        <p:nvSpPr>
          <p:cNvPr id="4" name="Content Placeholder 3">
            <a:extLst>
              <a:ext uri="{FF2B5EF4-FFF2-40B4-BE49-F238E27FC236}">
                <a16:creationId xmlns:a16="http://schemas.microsoft.com/office/drawing/2014/main" id="{2DB5D676-254E-8DA4-B7A0-3D534CB114E6}"/>
              </a:ext>
            </a:extLst>
          </p:cNvPr>
          <p:cNvSpPr>
            <a:spLocks noGrp="1"/>
          </p:cNvSpPr>
          <p:nvPr>
            <p:ph idx="1"/>
          </p:nvPr>
        </p:nvSpPr>
        <p:spPr>
          <a:xfrm>
            <a:off x="700635" y="2293126"/>
            <a:ext cx="8277901" cy="3636088"/>
          </a:xfrm>
        </p:spPr>
        <p:txBody>
          <a:bodyPr>
            <a:normAutofit fontScale="92500" lnSpcReduction="20000"/>
          </a:bodyPr>
          <a:lstStyle/>
          <a:p>
            <a:pPr marL="0" indent="0">
              <a:buNone/>
            </a:pPr>
            <a:r>
              <a:rPr lang="es-ES_tradnl" dirty="0"/>
              <a:t>El balance de lograr un acuerdo entre nuestras preferencias y el objetivo que tiene la maquina se llama problema de alineaciones de valores. </a:t>
            </a:r>
          </a:p>
          <a:p>
            <a:pPr marL="0" indent="0">
              <a:buNone/>
            </a:pPr>
            <a:r>
              <a:rPr lang="es-ES_tradnl" dirty="0"/>
              <a:t>Los valores u objetivos que damos a una máquina deben estar alineados con los del ser humano.</a:t>
            </a:r>
          </a:p>
          <a:p>
            <a:pPr marL="0" indent="0">
              <a:buNone/>
            </a:pPr>
            <a:r>
              <a:rPr lang="es-ES_tradnl" dirty="0"/>
              <a:t>Si estamos en un laboratorio, hay una forma fácil de solucionar esto, resetear el sistema.</a:t>
            </a:r>
          </a:p>
          <a:p>
            <a:pPr marL="0" indent="0">
              <a:buNone/>
            </a:pPr>
            <a:r>
              <a:rPr lang="es-ES_tradnl" dirty="0"/>
              <a:t>En la vida real, esto no es posible. Por lo que el modelo estándar </a:t>
            </a:r>
            <a:r>
              <a:rPr lang="es-ES_tradnl" b="1" dirty="0">
                <a:solidFill>
                  <a:srgbClr val="C00000"/>
                </a:solidFill>
              </a:rPr>
              <a:t>no</a:t>
            </a:r>
            <a:r>
              <a:rPr lang="es-ES_tradnl" dirty="0"/>
              <a:t> es apropiado. Se necesita una nueva formulación.</a:t>
            </a:r>
          </a:p>
          <a:p>
            <a:pPr marL="0" indent="0">
              <a:buNone/>
            </a:pPr>
            <a:r>
              <a:rPr lang="es-ES" sz="2000" dirty="0"/>
              <a:t>Cuando una máquina sabe que no conoce el objetivo completo, tiene un incentivo para actuar con cautela, pedir permiso, aprender más sobre nuestras preferencias a través de la observación y ceder al control humano. </a:t>
            </a:r>
            <a:endParaRPr lang="es-ES_tradnl" dirty="0"/>
          </a:p>
          <a:p>
            <a:pPr marL="0" indent="0">
              <a:buNone/>
            </a:pPr>
            <a:endParaRPr lang="es-ES_tradnl" dirty="0"/>
          </a:p>
          <a:p>
            <a:pPr marL="0" indent="0">
              <a:buNone/>
            </a:pPr>
            <a:endParaRPr lang="es-ES_tradnl" dirty="0"/>
          </a:p>
        </p:txBody>
      </p:sp>
      <p:sp>
        <p:nvSpPr>
          <p:cNvPr id="3" name="TextBox 2">
            <a:extLst>
              <a:ext uri="{FF2B5EF4-FFF2-40B4-BE49-F238E27FC236}">
                <a16:creationId xmlns:a16="http://schemas.microsoft.com/office/drawing/2014/main" id="{D457CE45-23C4-D6AF-3118-E088D5B7FDD1}"/>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Máquinas beneficiosas</a:t>
            </a:r>
          </a:p>
        </p:txBody>
      </p:sp>
      <p:pic>
        <p:nvPicPr>
          <p:cNvPr id="12" name="Picture 11" descr="A close-up of a camera lens&#10;&#10;AI-generated content may be incorrect.">
            <a:extLst>
              <a:ext uri="{FF2B5EF4-FFF2-40B4-BE49-F238E27FC236}">
                <a16:creationId xmlns:a16="http://schemas.microsoft.com/office/drawing/2014/main" id="{B935BB44-562A-60D3-4EFD-73341FA0AC38}"/>
              </a:ext>
            </a:extLst>
          </p:cNvPr>
          <p:cNvPicPr>
            <a:picLocks noChangeAspect="1"/>
          </p:cNvPicPr>
          <p:nvPr/>
        </p:nvPicPr>
        <p:blipFill>
          <a:blip r:embed="rId3"/>
          <a:stretch>
            <a:fillRect/>
          </a:stretch>
        </p:blipFill>
        <p:spPr>
          <a:xfrm>
            <a:off x="9056581" y="1722543"/>
            <a:ext cx="2361334" cy="4213361"/>
          </a:xfrm>
          <a:prstGeom prst="rect">
            <a:avLst/>
          </a:prstGeom>
        </p:spPr>
      </p:pic>
    </p:spTree>
    <p:extLst>
      <p:ext uri="{BB962C8B-B14F-4D97-AF65-F5344CB8AC3E}">
        <p14:creationId xmlns:p14="http://schemas.microsoft.com/office/powerpoint/2010/main" val="12515129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8B88B5-2EA3-2532-F09B-0C6A91EB2733}"/>
            </a:ext>
          </a:extLst>
        </p:cNvPr>
        <p:cNvGrpSpPr/>
        <p:nvPr/>
      </p:nvGrpSpPr>
      <p:grpSpPr>
        <a:xfrm>
          <a:off x="0" y="0"/>
          <a:ext cx="0" cy="0"/>
          <a:chOff x="0" y="0"/>
          <a:chExt cx="0" cy="0"/>
        </a:xfrm>
      </p:grpSpPr>
      <p:sp>
        <p:nvSpPr>
          <p:cNvPr id="14" name="Oval 13">
            <a:extLst>
              <a:ext uri="{FF2B5EF4-FFF2-40B4-BE49-F238E27FC236}">
                <a16:creationId xmlns:a16="http://schemas.microsoft.com/office/drawing/2014/main" id="{013F4F78-7D50-BE0D-0A5C-1EFBA81485F1}"/>
              </a:ext>
            </a:extLst>
          </p:cNvPr>
          <p:cNvSpPr/>
          <p:nvPr/>
        </p:nvSpPr>
        <p:spPr>
          <a:xfrm>
            <a:off x="1526875" y="2293126"/>
            <a:ext cx="7403338" cy="3505768"/>
          </a:xfrm>
          <a:prstGeom prst="ellipse">
            <a:avLst/>
          </a:prstGeom>
          <a:solidFill>
            <a:schemeClr val="accent6">
              <a:alpha val="52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s-ES_tradnl"/>
          </a:p>
        </p:txBody>
      </p:sp>
      <p:sp>
        <p:nvSpPr>
          <p:cNvPr id="15" name="Oval 14">
            <a:extLst>
              <a:ext uri="{FF2B5EF4-FFF2-40B4-BE49-F238E27FC236}">
                <a16:creationId xmlns:a16="http://schemas.microsoft.com/office/drawing/2014/main" id="{270165E3-D951-976E-1FAE-D73A2566730C}"/>
              </a:ext>
            </a:extLst>
          </p:cNvPr>
          <p:cNvSpPr/>
          <p:nvPr/>
        </p:nvSpPr>
        <p:spPr>
          <a:xfrm>
            <a:off x="3042434" y="2642518"/>
            <a:ext cx="5564037" cy="2806984"/>
          </a:xfrm>
          <a:prstGeom prst="ellipse">
            <a:avLst/>
          </a:prstGeom>
          <a:solidFill>
            <a:schemeClr val="accent1">
              <a:lumMod val="75000"/>
              <a:alpha val="43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Oval 17">
            <a:extLst>
              <a:ext uri="{FF2B5EF4-FFF2-40B4-BE49-F238E27FC236}">
                <a16:creationId xmlns:a16="http://schemas.microsoft.com/office/drawing/2014/main" id="{436E97A7-FEDC-E935-73F2-366B156365C6}"/>
              </a:ext>
            </a:extLst>
          </p:cNvPr>
          <p:cNvSpPr/>
          <p:nvPr/>
        </p:nvSpPr>
        <p:spPr>
          <a:xfrm>
            <a:off x="6112534" y="2394196"/>
            <a:ext cx="4327302" cy="3303627"/>
          </a:xfrm>
          <a:prstGeom prst="ellipse">
            <a:avLst/>
          </a:prstGeom>
          <a:solidFill>
            <a:schemeClr val="accent4">
              <a:alpha val="62819"/>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sp>
        <p:nvSpPr>
          <p:cNvPr id="2" name="Title 1">
            <a:extLst>
              <a:ext uri="{FF2B5EF4-FFF2-40B4-BE49-F238E27FC236}">
                <a16:creationId xmlns:a16="http://schemas.microsoft.com/office/drawing/2014/main" id="{B5508A24-2B60-1CDF-A470-A40B265BCC31}"/>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A3DD4FDD-ECB3-4052-48F2-3640AAD452D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8B8B09D-1DF4-7877-B46E-DDE62070F745}"/>
              </a:ext>
            </a:extLst>
          </p:cNvPr>
          <p:cNvSpPr>
            <a:spLocks noGrp="1"/>
          </p:cNvSpPr>
          <p:nvPr>
            <p:ph type="sldNum" sz="quarter" idx="12"/>
          </p:nvPr>
        </p:nvSpPr>
        <p:spPr/>
        <p:txBody>
          <a:bodyPr/>
          <a:lstStyle/>
          <a:p>
            <a:fld id="{87E7843D-FF13-4365-9478-9625B70A2705}" type="slidenum">
              <a:rPr lang="en-US" smtClean="0"/>
              <a:t>13</a:t>
            </a:fld>
            <a:endParaRPr lang="en-US"/>
          </a:p>
        </p:txBody>
      </p:sp>
      <p:sp>
        <p:nvSpPr>
          <p:cNvPr id="3" name="TextBox 2">
            <a:extLst>
              <a:ext uri="{FF2B5EF4-FFF2-40B4-BE49-F238E27FC236}">
                <a16:creationId xmlns:a16="http://schemas.microsoft.com/office/drawing/2014/main" id="{EF1CC192-CD1D-AE17-2065-D5CCFA8A8961}"/>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Campos conectados</a:t>
            </a:r>
          </a:p>
        </p:txBody>
      </p:sp>
      <p:sp>
        <p:nvSpPr>
          <p:cNvPr id="16" name="Oval 15">
            <a:extLst>
              <a:ext uri="{FF2B5EF4-FFF2-40B4-BE49-F238E27FC236}">
                <a16:creationId xmlns:a16="http://schemas.microsoft.com/office/drawing/2014/main" id="{7C5E7896-0031-9733-B487-CEC099DE0177}"/>
              </a:ext>
            </a:extLst>
          </p:cNvPr>
          <p:cNvSpPr/>
          <p:nvPr/>
        </p:nvSpPr>
        <p:spPr>
          <a:xfrm>
            <a:off x="6365136" y="3117068"/>
            <a:ext cx="1892946" cy="1857884"/>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s-ES_tradnl"/>
          </a:p>
        </p:txBody>
      </p:sp>
      <p:sp>
        <p:nvSpPr>
          <p:cNvPr id="17" name="Oval 16">
            <a:extLst>
              <a:ext uri="{FF2B5EF4-FFF2-40B4-BE49-F238E27FC236}">
                <a16:creationId xmlns:a16="http://schemas.microsoft.com/office/drawing/2014/main" id="{2E184D29-7131-A47B-EEF5-1BCDEEBEA82D}"/>
              </a:ext>
            </a:extLst>
          </p:cNvPr>
          <p:cNvSpPr/>
          <p:nvPr/>
        </p:nvSpPr>
        <p:spPr>
          <a:xfrm>
            <a:off x="6763110" y="3762176"/>
            <a:ext cx="1105010" cy="1034111"/>
          </a:xfrm>
          <a:prstGeom prst="ellips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9" name="TextBox 18">
            <a:extLst>
              <a:ext uri="{FF2B5EF4-FFF2-40B4-BE49-F238E27FC236}">
                <a16:creationId xmlns:a16="http://schemas.microsoft.com/office/drawing/2014/main" id="{22CB700A-0E3A-04E0-0BEB-49498D5BD807}"/>
              </a:ext>
            </a:extLst>
          </p:cNvPr>
          <p:cNvSpPr txBox="1"/>
          <p:nvPr/>
        </p:nvSpPr>
        <p:spPr>
          <a:xfrm>
            <a:off x="1616811" y="3770740"/>
            <a:ext cx="1335687" cy="369332"/>
          </a:xfrm>
          <a:prstGeom prst="rect">
            <a:avLst/>
          </a:prstGeom>
          <a:noFill/>
        </p:spPr>
        <p:txBody>
          <a:bodyPr wrap="none" rtlCol="0">
            <a:spAutoFit/>
          </a:bodyPr>
          <a:lstStyle/>
          <a:p>
            <a:r>
              <a:rPr lang="es-ES_tradnl" dirty="0"/>
              <a:t>Informática</a:t>
            </a:r>
          </a:p>
        </p:txBody>
      </p:sp>
      <p:sp>
        <p:nvSpPr>
          <p:cNvPr id="20" name="TextBox 19">
            <a:extLst>
              <a:ext uri="{FF2B5EF4-FFF2-40B4-BE49-F238E27FC236}">
                <a16:creationId xmlns:a16="http://schemas.microsoft.com/office/drawing/2014/main" id="{30979C01-83E3-AB86-7A87-D1FFC2453091}"/>
              </a:ext>
            </a:extLst>
          </p:cNvPr>
          <p:cNvSpPr txBox="1"/>
          <p:nvPr/>
        </p:nvSpPr>
        <p:spPr>
          <a:xfrm>
            <a:off x="4020499" y="3770740"/>
            <a:ext cx="447558" cy="369332"/>
          </a:xfrm>
          <a:prstGeom prst="rect">
            <a:avLst/>
          </a:prstGeom>
          <a:noFill/>
        </p:spPr>
        <p:txBody>
          <a:bodyPr wrap="none" rtlCol="0">
            <a:spAutoFit/>
          </a:bodyPr>
          <a:lstStyle/>
          <a:p>
            <a:r>
              <a:rPr lang="es-ES_tradnl" dirty="0"/>
              <a:t>IA</a:t>
            </a:r>
          </a:p>
        </p:txBody>
      </p:sp>
      <p:sp>
        <p:nvSpPr>
          <p:cNvPr id="21" name="TextBox 20">
            <a:extLst>
              <a:ext uri="{FF2B5EF4-FFF2-40B4-BE49-F238E27FC236}">
                <a16:creationId xmlns:a16="http://schemas.microsoft.com/office/drawing/2014/main" id="{63BF8FDF-029A-5B5F-3655-696863ACD807}"/>
              </a:ext>
            </a:extLst>
          </p:cNvPr>
          <p:cNvSpPr txBox="1"/>
          <p:nvPr/>
        </p:nvSpPr>
        <p:spPr>
          <a:xfrm>
            <a:off x="6801693" y="3234104"/>
            <a:ext cx="1019831" cy="461665"/>
          </a:xfrm>
          <a:prstGeom prst="rect">
            <a:avLst/>
          </a:prstGeom>
          <a:noFill/>
        </p:spPr>
        <p:txBody>
          <a:bodyPr wrap="none" rtlCol="0">
            <a:spAutoFit/>
          </a:bodyPr>
          <a:lstStyle/>
          <a:p>
            <a:r>
              <a:rPr lang="es-ES_tradnl" sz="1200" dirty="0"/>
              <a:t>Aprendizaje </a:t>
            </a:r>
          </a:p>
          <a:p>
            <a:pPr algn="ctr"/>
            <a:r>
              <a:rPr lang="es-ES_tradnl" sz="1200" dirty="0"/>
              <a:t>Automático</a:t>
            </a:r>
          </a:p>
        </p:txBody>
      </p:sp>
      <p:sp>
        <p:nvSpPr>
          <p:cNvPr id="22" name="TextBox 21">
            <a:extLst>
              <a:ext uri="{FF2B5EF4-FFF2-40B4-BE49-F238E27FC236}">
                <a16:creationId xmlns:a16="http://schemas.microsoft.com/office/drawing/2014/main" id="{0DC4C741-B66F-22C7-538A-3073914C8EC3}"/>
              </a:ext>
            </a:extLst>
          </p:cNvPr>
          <p:cNvSpPr txBox="1"/>
          <p:nvPr/>
        </p:nvSpPr>
        <p:spPr>
          <a:xfrm>
            <a:off x="6801693" y="4043686"/>
            <a:ext cx="1019831" cy="461665"/>
          </a:xfrm>
          <a:prstGeom prst="rect">
            <a:avLst/>
          </a:prstGeom>
          <a:noFill/>
        </p:spPr>
        <p:txBody>
          <a:bodyPr wrap="none" rtlCol="0">
            <a:spAutoFit/>
          </a:bodyPr>
          <a:lstStyle/>
          <a:p>
            <a:r>
              <a:rPr lang="es-ES_tradnl" sz="1200" dirty="0"/>
              <a:t>Aprendizaje </a:t>
            </a:r>
          </a:p>
          <a:p>
            <a:pPr algn="ctr"/>
            <a:r>
              <a:rPr lang="es-ES_tradnl" sz="1200" dirty="0"/>
              <a:t>Profundo</a:t>
            </a:r>
          </a:p>
        </p:txBody>
      </p:sp>
      <p:sp>
        <p:nvSpPr>
          <p:cNvPr id="24" name="TextBox 23">
            <a:extLst>
              <a:ext uri="{FF2B5EF4-FFF2-40B4-BE49-F238E27FC236}">
                <a16:creationId xmlns:a16="http://schemas.microsoft.com/office/drawing/2014/main" id="{DF37C5E4-2355-07C1-44F0-0B816D53D47F}"/>
              </a:ext>
            </a:extLst>
          </p:cNvPr>
          <p:cNvSpPr txBox="1"/>
          <p:nvPr/>
        </p:nvSpPr>
        <p:spPr>
          <a:xfrm>
            <a:off x="9030742" y="3720520"/>
            <a:ext cx="1220206" cy="646331"/>
          </a:xfrm>
          <a:prstGeom prst="rect">
            <a:avLst/>
          </a:prstGeom>
          <a:noFill/>
        </p:spPr>
        <p:txBody>
          <a:bodyPr wrap="none" rtlCol="0">
            <a:spAutoFit/>
          </a:bodyPr>
          <a:lstStyle/>
          <a:p>
            <a:r>
              <a:rPr lang="es-ES_tradnl" dirty="0"/>
              <a:t>Ciencia de</a:t>
            </a:r>
          </a:p>
          <a:p>
            <a:pPr algn="ctr"/>
            <a:r>
              <a:rPr lang="es-ES_tradnl" dirty="0"/>
              <a:t>datos</a:t>
            </a:r>
          </a:p>
        </p:txBody>
      </p:sp>
    </p:spTree>
    <p:extLst>
      <p:ext uri="{BB962C8B-B14F-4D97-AF65-F5344CB8AC3E}">
        <p14:creationId xmlns:p14="http://schemas.microsoft.com/office/powerpoint/2010/main" val="32254182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C937A4C-BB73-3F39-9127-CDDC088C3EF2}"/>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91B647-8280-0FD1-4B97-1D8BD5A80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059FA29-D762-E7B1-5A19-2CCE8F5885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426E3440-E83D-C8EB-C32C-7874D9AAE2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76C6A58-C1B2-5CB4-65AC-ADB5825DA7CE}"/>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Historia de la IA</a:t>
            </a:r>
          </a:p>
        </p:txBody>
      </p:sp>
      <p:pic>
        <p:nvPicPr>
          <p:cNvPr id="4" name="Picture 3" descr="Vector background of vibrant colors splashing">
            <a:extLst>
              <a:ext uri="{FF2B5EF4-FFF2-40B4-BE49-F238E27FC236}">
                <a16:creationId xmlns:a16="http://schemas.microsoft.com/office/drawing/2014/main" id="{94831627-B50B-C0C9-3B6F-6A2D8604988C}"/>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601401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6E95AD-B6D4-FFBA-BB0B-1B38355F2E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276F62-4F72-9471-0E20-C6B67F319177}"/>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DB2E553A-83E4-EC5C-5EBE-A1BE103836B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DD024BA7-10FE-9FFA-05AB-0F316EE7D254}"/>
              </a:ext>
            </a:extLst>
          </p:cNvPr>
          <p:cNvSpPr>
            <a:spLocks noGrp="1"/>
          </p:cNvSpPr>
          <p:nvPr>
            <p:ph type="sldNum" sz="quarter" idx="12"/>
          </p:nvPr>
        </p:nvSpPr>
        <p:spPr/>
        <p:txBody>
          <a:bodyPr/>
          <a:lstStyle/>
          <a:p>
            <a:fld id="{87E7843D-FF13-4365-9478-9625B70A2705}" type="slidenum">
              <a:rPr lang="en-US" smtClean="0"/>
              <a:t>15</a:t>
            </a:fld>
            <a:endParaRPr lang="en-US"/>
          </a:p>
        </p:txBody>
      </p:sp>
      <p:sp>
        <p:nvSpPr>
          <p:cNvPr id="4" name="Content Placeholder 3">
            <a:extLst>
              <a:ext uri="{FF2B5EF4-FFF2-40B4-BE49-F238E27FC236}">
                <a16:creationId xmlns:a16="http://schemas.microsoft.com/office/drawing/2014/main" id="{30714172-0DE4-3DBD-15D8-55C62CC2EBE4}"/>
              </a:ext>
            </a:extLst>
          </p:cNvPr>
          <p:cNvSpPr>
            <a:spLocks noGrp="1"/>
          </p:cNvSpPr>
          <p:nvPr>
            <p:ph idx="1"/>
          </p:nvPr>
        </p:nvSpPr>
        <p:spPr>
          <a:xfrm>
            <a:off x="700635" y="2293126"/>
            <a:ext cx="7650885" cy="3636088"/>
          </a:xfrm>
        </p:spPr>
        <p:txBody>
          <a:bodyPr>
            <a:normAutofit/>
          </a:bodyPr>
          <a:lstStyle/>
          <a:p>
            <a:pPr marL="0" indent="0">
              <a:buNone/>
            </a:pPr>
            <a:r>
              <a:rPr lang="es-ES_tradnl" dirty="0"/>
              <a:t>El primer trabajo reconocido de IA es el desarrollado por Warren </a:t>
            </a:r>
            <a:r>
              <a:rPr lang="es-ES_tradnl" b="1" dirty="0"/>
              <a:t>McCulloch y Walter Pitts </a:t>
            </a:r>
            <a:r>
              <a:rPr lang="es-ES_tradnl" dirty="0"/>
              <a:t>en 1943.</a:t>
            </a:r>
          </a:p>
          <a:p>
            <a:pPr marL="0" indent="0">
              <a:buNone/>
            </a:pPr>
            <a:r>
              <a:rPr lang="es-ES_tradnl" dirty="0"/>
              <a:t>Modelo de neurona artificial en cual cada una se puede </a:t>
            </a:r>
            <a:r>
              <a:rPr lang="es-ES_tradnl" i="1" dirty="0"/>
              <a:t>prender</a:t>
            </a:r>
            <a:r>
              <a:rPr lang="es-ES_tradnl" dirty="0"/>
              <a:t> o </a:t>
            </a:r>
            <a:r>
              <a:rPr lang="es-ES_tradnl" i="1" dirty="0"/>
              <a:t>apagar</a:t>
            </a:r>
            <a:r>
              <a:rPr lang="es-ES_tradnl" dirty="0"/>
              <a:t>. Se </a:t>
            </a:r>
            <a:r>
              <a:rPr lang="es-ES_tradnl" i="1" dirty="0"/>
              <a:t>prenden</a:t>
            </a:r>
            <a:r>
              <a:rPr lang="es-ES_tradnl" dirty="0"/>
              <a:t> cuando responde a la estimulación de varias neuronas vecinas. </a:t>
            </a:r>
          </a:p>
          <a:p>
            <a:pPr marL="0" indent="0">
              <a:buNone/>
            </a:pPr>
            <a:r>
              <a:rPr lang="es-ES_tradnl" b="1" dirty="0"/>
              <a:t>Donald Hebb </a:t>
            </a:r>
            <a:r>
              <a:rPr lang="es-ES_tradnl" dirty="0"/>
              <a:t>(1949) creo una regla que permitía modificar la intensidad de conexión entre neuronas (aprendizaje). Este modelo sigue siendo válido hasta el día de hoy.</a:t>
            </a:r>
          </a:p>
          <a:p>
            <a:pPr marL="0" indent="0">
              <a:buNone/>
            </a:pPr>
            <a:endParaRPr lang="es-ES_tradnl" dirty="0"/>
          </a:p>
        </p:txBody>
      </p:sp>
      <p:pic>
        <p:nvPicPr>
          <p:cNvPr id="8" name="Picture 7" descr="A diagram of a nerve cell&#10;&#10;Description automatically generated">
            <a:extLst>
              <a:ext uri="{FF2B5EF4-FFF2-40B4-BE49-F238E27FC236}">
                <a16:creationId xmlns:a16="http://schemas.microsoft.com/office/drawing/2014/main" id="{656BFEDB-2C2E-13C4-30A1-692F91D85EAD}"/>
              </a:ext>
            </a:extLst>
          </p:cNvPr>
          <p:cNvPicPr>
            <a:picLocks noChangeAspect="1"/>
          </p:cNvPicPr>
          <p:nvPr/>
        </p:nvPicPr>
        <p:blipFill>
          <a:blip r:embed="rId3"/>
          <a:stretch>
            <a:fillRect/>
          </a:stretch>
        </p:blipFill>
        <p:spPr>
          <a:xfrm rot="16772717">
            <a:off x="7692392" y="2445766"/>
            <a:ext cx="4531123" cy="2435266"/>
          </a:xfrm>
          <a:prstGeom prst="rect">
            <a:avLst/>
          </a:prstGeom>
        </p:spPr>
      </p:pic>
      <p:sp>
        <p:nvSpPr>
          <p:cNvPr id="3" name="TextBox 2">
            <a:extLst>
              <a:ext uri="{FF2B5EF4-FFF2-40B4-BE49-F238E27FC236}">
                <a16:creationId xmlns:a16="http://schemas.microsoft.com/office/drawing/2014/main" id="{E619703E-A3AA-4E3F-1780-84E2D67272DA}"/>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El principio de la inteligencia artificial (1943-1956)</a:t>
            </a:r>
          </a:p>
        </p:txBody>
      </p:sp>
    </p:spTree>
    <p:extLst>
      <p:ext uri="{BB962C8B-B14F-4D97-AF65-F5344CB8AC3E}">
        <p14:creationId xmlns:p14="http://schemas.microsoft.com/office/powerpoint/2010/main" val="29742653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A9BA9AA-1C6C-73AB-C5F9-042AA95D0F31}"/>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722376"/>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6" descr="A person in a suit and tie&#10;&#10;Description automatically generated">
            <a:extLst>
              <a:ext uri="{FF2B5EF4-FFF2-40B4-BE49-F238E27FC236}">
                <a16:creationId xmlns:a16="http://schemas.microsoft.com/office/drawing/2014/main" id="{0E4E04A1-5030-C522-67FA-1B08B8264EAE}"/>
              </a:ext>
            </a:extLst>
          </p:cNvPr>
          <p:cNvPicPr>
            <a:picLocks noChangeAspect="1"/>
          </p:cNvPicPr>
          <p:nvPr/>
        </p:nvPicPr>
        <p:blipFill rotWithShape="1">
          <a:blip r:embed="rId3"/>
          <a:srcRect l="5433" r="1" b="1"/>
          <a:stretch/>
        </p:blipFill>
        <p:spPr>
          <a:xfrm>
            <a:off x="20" y="-17929"/>
            <a:ext cx="4876780" cy="6875929"/>
          </a:xfrm>
          <a:prstGeom prst="rect">
            <a:avLst/>
          </a:prstGeom>
        </p:spPr>
      </p:pic>
      <p:sp>
        <p:nvSpPr>
          <p:cNvPr id="2" name="Title 1">
            <a:extLst>
              <a:ext uri="{FF2B5EF4-FFF2-40B4-BE49-F238E27FC236}">
                <a16:creationId xmlns:a16="http://schemas.microsoft.com/office/drawing/2014/main" id="{50D8454A-29AD-0BD9-32AD-B6F3F93A8107}"/>
              </a:ext>
            </a:extLst>
          </p:cNvPr>
          <p:cNvSpPr>
            <a:spLocks noGrp="1"/>
          </p:cNvSpPr>
          <p:nvPr>
            <p:ph type="title"/>
          </p:nvPr>
        </p:nvSpPr>
        <p:spPr>
          <a:xfrm>
            <a:off x="5604846" y="860615"/>
            <a:ext cx="5886519" cy="1272986"/>
          </a:xfrm>
        </p:spPr>
        <p:txBody>
          <a:bodyPr>
            <a:normAutofit/>
          </a:bodyPr>
          <a:lstStyle/>
          <a:p>
            <a:r>
              <a:rPr lang="es-ES_tradnl" dirty="0"/>
              <a:t>Historia de LA IA</a:t>
            </a:r>
          </a:p>
        </p:txBody>
      </p:sp>
      <p:sp>
        <p:nvSpPr>
          <p:cNvPr id="4" name="Content Placeholder 3">
            <a:extLst>
              <a:ext uri="{FF2B5EF4-FFF2-40B4-BE49-F238E27FC236}">
                <a16:creationId xmlns:a16="http://schemas.microsoft.com/office/drawing/2014/main" id="{9A295A8F-6DEA-D8F5-D91A-173C78AB1106}"/>
              </a:ext>
            </a:extLst>
          </p:cNvPr>
          <p:cNvSpPr>
            <a:spLocks noGrp="1"/>
          </p:cNvSpPr>
          <p:nvPr>
            <p:ph idx="1"/>
          </p:nvPr>
        </p:nvSpPr>
        <p:spPr>
          <a:xfrm>
            <a:off x="5604846" y="2133600"/>
            <a:ext cx="5886519" cy="3774464"/>
          </a:xfrm>
        </p:spPr>
        <p:txBody>
          <a:bodyPr>
            <a:normAutofit/>
          </a:bodyPr>
          <a:lstStyle/>
          <a:p>
            <a:pPr marL="0" indent="0">
              <a:lnSpc>
                <a:spcPct val="100000"/>
              </a:lnSpc>
              <a:buNone/>
            </a:pPr>
            <a:r>
              <a:rPr lang="es-ES_tradnl" dirty="0"/>
              <a:t>Alan Turing dio sus primeras lecciones en IA en 1947. </a:t>
            </a:r>
          </a:p>
          <a:p>
            <a:pPr marL="0" indent="0">
              <a:lnSpc>
                <a:spcPct val="100000"/>
              </a:lnSpc>
              <a:buNone/>
            </a:pPr>
            <a:r>
              <a:rPr lang="es-ES_tradnl" dirty="0"/>
              <a:t>Introdujo el test de Turing, aprendizaje </a:t>
            </a:r>
            <a:r>
              <a:rPr lang="es-ES_tradnl" dirty="0" err="1"/>
              <a:t>automatico</a:t>
            </a:r>
            <a:r>
              <a:rPr lang="es-ES_tradnl" dirty="0"/>
              <a:t>, algoritmos genéticos y aprendizaje por refuerzo. </a:t>
            </a:r>
          </a:p>
          <a:p>
            <a:pPr marL="0" indent="0">
              <a:lnSpc>
                <a:spcPct val="100000"/>
              </a:lnSpc>
              <a:buNone/>
            </a:pPr>
            <a:r>
              <a:rPr lang="es-ES" dirty="0"/>
              <a:t>Sugirió que sería más fácil crear IA a nivel humano desarrollando algoritmos de aprendizaje y luego enseñando a la máquina en lugar de programar su inteligencia a mano.</a:t>
            </a:r>
            <a:endParaRPr lang="es-ES_tradnl" dirty="0"/>
          </a:p>
        </p:txBody>
      </p:sp>
      <p:sp>
        <p:nvSpPr>
          <p:cNvPr id="5" name="Footer Placeholder 4">
            <a:extLst>
              <a:ext uri="{FF2B5EF4-FFF2-40B4-BE49-F238E27FC236}">
                <a16:creationId xmlns:a16="http://schemas.microsoft.com/office/drawing/2014/main" id="{25719184-5C31-0669-8FAD-D23317CFAA5C}"/>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solidFill>
                  <a:srgbClr val="FFFFFF"/>
                </a:solidFill>
              </a:rPr>
              <a:t>Inteligencia Artificial – CEIA – FIUBA</a:t>
            </a:r>
          </a:p>
        </p:txBody>
      </p:sp>
      <p:sp>
        <p:nvSpPr>
          <p:cNvPr id="6" name="Slide Number Placeholder 5">
            <a:extLst>
              <a:ext uri="{FF2B5EF4-FFF2-40B4-BE49-F238E27FC236}">
                <a16:creationId xmlns:a16="http://schemas.microsoft.com/office/drawing/2014/main" id="{026E7E5E-FDAF-3BD1-75A8-490E89EE9263}"/>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16</a:t>
            </a:fld>
            <a:endParaRPr lang="en-US"/>
          </a:p>
        </p:txBody>
      </p:sp>
      <p:sp>
        <p:nvSpPr>
          <p:cNvPr id="8" name="TextBox 7">
            <a:extLst>
              <a:ext uri="{FF2B5EF4-FFF2-40B4-BE49-F238E27FC236}">
                <a16:creationId xmlns:a16="http://schemas.microsoft.com/office/drawing/2014/main" id="{351C440B-85EB-8A1E-342C-D04CA8B28ADA}"/>
              </a:ext>
            </a:extLst>
          </p:cNvPr>
          <p:cNvSpPr txBox="1"/>
          <p:nvPr/>
        </p:nvSpPr>
        <p:spPr>
          <a:xfrm>
            <a:off x="5715000" y="1582992"/>
            <a:ext cx="6098874" cy="369332"/>
          </a:xfrm>
          <a:prstGeom prst="rect">
            <a:avLst/>
          </a:prstGeom>
          <a:noFill/>
        </p:spPr>
        <p:txBody>
          <a:bodyPr wrap="square">
            <a:spAutoFit/>
          </a:bodyPr>
          <a:lstStyle/>
          <a:p>
            <a:r>
              <a:rPr lang="es-ES_tradnl" sz="1800" dirty="0">
                <a:latin typeface="+mj-lt"/>
              </a:rPr>
              <a:t>El principio de la inteligencia artificial (1943-1956)</a:t>
            </a:r>
          </a:p>
        </p:txBody>
      </p:sp>
    </p:spTree>
    <p:extLst>
      <p:ext uri="{BB962C8B-B14F-4D97-AF65-F5344CB8AC3E}">
        <p14:creationId xmlns:p14="http://schemas.microsoft.com/office/powerpoint/2010/main" val="15498361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4DA9D2-86AC-2EB3-9EDD-7C1C3044B3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7D5A44-1E63-DAE5-3172-542B12404742}"/>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CB99C0E6-9586-FAF0-76D0-317D5DE08DE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C40B7DB-7F93-005F-539E-6911A220352C}"/>
              </a:ext>
            </a:extLst>
          </p:cNvPr>
          <p:cNvSpPr>
            <a:spLocks noGrp="1"/>
          </p:cNvSpPr>
          <p:nvPr>
            <p:ph type="sldNum" sz="quarter" idx="12"/>
          </p:nvPr>
        </p:nvSpPr>
        <p:spPr/>
        <p:txBody>
          <a:bodyPr/>
          <a:lstStyle/>
          <a:p>
            <a:fld id="{87E7843D-FF13-4365-9478-9625B70A2705}" type="slidenum">
              <a:rPr lang="en-US" smtClean="0"/>
              <a:t>17</a:t>
            </a:fld>
            <a:endParaRPr lang="en-US"/>
          </a:p>
        </p:txBody>
      </p:sp>
      <p:sp>
        <p:nvSpPr>
          <p:cNvPr id="4" name="Content Placeholder 3">
            <a:extLst>
              <a:ext uri="{FF2B5EF4-FFF2-40B4-BE49-F238E27FC236}">
                <a16:creationId xmlns:a16="http://schemas.microsoft.com/office/drawing/2014/main" id="{6B4F3889-13E1-E146-AB58-E8510906F1C4}"/>
              </a:ext>
            </a:extLst>
          </p:cNvPr>
          <p:cNvSpPr>
            <a:spLocks noGrp="1"/>
          </p:cNvSpPr>
          <p:nvPr>
            <p:ph idx="1"/>
          </p:nvPr>
        </p:nvSpPr>
        <p:spPr>
          <a:xfrm>
            <a:off x="700635" y="2293126"/>
            <a:ext cx="10691265" cy="3636088"/>
          </a:xfrm>
        </p:spPr>
        <p:txBody>
          <a:bodyPr>
            <a:normAutofit/>
          </a:bodyPr>
          <a:lstStyle/>
          <a:p>
            <a:pPr marL="0" indent="0">
              <a:buNone/>
            </a:pPr>
            <a:r>
              <a:rPr lang="es-ES" dirty="0"/>
              <a:t>En el establishment intelectual de 1950 regia “una máquina nunca podrá hacer X”. </a:t>
            </a:r>
          </a:p>
          <a:p>
            <a:pPr marL="0" indent="0">
              <a:buNone/>
            </a:pPr>
            <a:r>
              <a:rPr lang="es-ES" dirty="0"/>
              <a:t>Los investigadores de IA respondieron naturalmente demostrando una X tras otra (juegos, rompecabezas, matemáticas y pruebas de IQ).</a:t>
            </a:r>
            <a:endParaRPr lang="es-ES_tradnl" dirty="0"/>
          </a:p>
        </p:txBody>
      </p:sp>
      <p:sp>
        <p:nvSpPr>
          <p:cNvPr id="3" name="TextBox 2">
            <a:extLst>
              <a:ext uri="{FF2B5EF4-FFF2-40B4-BE49-F238E27FC236}">
                <a16:creationId xmlns:a16="http://schemas.microsoft.com/office/drawing/2014/main" id="{AF8691C1-397B-37CA-DF8E-C46350E37024}"/>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Entusiasmo inicial, grandes expectativas (1952-1969)</a:t>
            </a:r>
          </a:p>
        </p:txBody>
      </p:sp>
    </p:spTree>
    <p:extLst>
      <p:ext uri="{BB962C8B-B14F-4D97-AF65-F5344CB8AC3E}">
        <p14:creationId xmlns:p14="http://schemas.microsoft.com/office/powerpoint/2010/main" val="21687956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11B6A52-823F-2103-1D31-51C21E319B9C}"/>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22739" y="722376"/>
            <a:ext cx="16002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D1B138A-C200-3C66-5CC6-042727BFD86F}"/>
              </a:ext>
            </a:extLst>
          </p:cNvPr>
          <p:cNvSpPr>
            <a:spLocks noGrp="1"/>
          </p:cNvSpPr>
          <p:nvPr>
            <p:ph type="title"/>
          </p:nvPr>
        </p:nvSpPr>
        <p:spPr>
          <a:xfrm>
            <a:off x="5915474" y="909638"/>
            <a:ext cx="5201121" cy="1318062"/>
          </a:xfrm>
        </p:spPr>
        <p:txBody>
          <a:bodyPr>
            <a:normAutofit/>
          </a:bodyPr>
          <a:lstStyle/>
          <a:p>
            <a:r>
              <a:rPr lang="es-ES_tradnl" dirty="0"/>
              <a:t>Historia de LA IA</a:t>
            </a:r>
          </a:p>
        </p:txBody>
      </p:sp>
      <p:sp>
        <p:nvSpPr>
          <p:cNvPr id="4" name="Content Placeholder 3">
            <a:extLst>
              <a:ext uri="{FF2B5EF4-FFF2-40B4-BE49-F238E27FC236}">
                <a16:creationId xmlns:a16="http://schemas.microsoft.com/office/drawing/2014/main" id="{44C02E63-1C58-F95C-2332-A0DA3B564CCC}"/>
              </a:ext>
            </a:extLst>
          </p:cNvPr>
          <p:cNvSpPr>
            <a:spLocks noGrp="1"/>
          </p:cNvSpPr>
          <p:nvPr>
            <p:ph idx="1"/>
          </p:nvPr>
        </p:nvSpPr>
        <p:spPr>
          <a:xfrm>
            <a:off x="5921563" y="2236843"/>
            <a:ext cx="5201121" cy="3931920"/>
          </a:xfrm>
        </p:spPr>
        <p:txBody>
          <a:bodyPr>
            <a:normAutofit/>
          </a:bodyPr>
          <a:lstStyle/>
          <a:p>
            <a:pPr marL="0" indent="0">
              <a:buNone/>
            </a:pPr>
            <a:r>
              <a:rPr lang="es-ES" dirty="0"/>
              <a:t>Arthur Samuel, usando aprendizaje por refuerzo, creo un programa que podía jugar a las damas (1956). Es decir, el software aprendió por sí solo.</a:t>
            </a:r>
            <a:endParaRPr lang="es-ES_tradnl" dirty="0"/>
          </a:p>
        </p:txBody>
      </p:sp>
      <p:pic>
        <p:nvPicPr>
          <p:cNvPr id="8" name="Picture 7" descr="A wooden game board with circles&#10;&#10;AI-generated content may be incorrect.">
            <a:extLst>
              <a:ext uri="{FF2B5EF4-FFF2-40B4-BE49-F238E27FC236}">
                <a16:creationId xmlns:a16="http://schemas.microsoft.com/office/drawing/2014/main" id="{D03FFA92-B79A-20CE-7391-0581998AAF28}"/>
              </a:ext>
            </a:extLst>
          </p:cNvPr>
          <p:cNvPicPr>
            <a:picLocks noChangeAspect="1"/>
          </p:cNvPicPr>
          <p:nvPr/>
        </p:nvPicPr>
        <p:blipFill>
          <a:blip r:embed="rId3"/>
          <a:stretch>
            <a:fillRect/>
          </a:stretch>
        </p:blipFill>
        <p:spPr>
          <a:xfrm>
            <a:off x="0" y="0"/>
            <a:ext cx="5165766" cy="6858000"/>
          </a:xfrm>
          <a:prstGeom prst="rect">
            <a:avLst/>
          </a:prstGeom>
        </p:spPr>
      </p:pic>
      <p:sp>
        <p:nvSpPr>
          <p:cNvPr id="5" name="Footer Placeholder 4">
            <a:extLst>
              <a:ext uri="{FF2B5EF4-FFF2-40B4-BE49-F238E27FC236}">
                <a16:creationId xmlns:a16="http://schemas.microsoft.com/office/drawing/2014/main" id="{893D2DD3-3867-980C-B36B-219DDB8A203D}"/>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a:solidFill>
                  <a:srgbClr val="FFFFFF"/>
                </a:solidFill>
              </a:rPr>
              <a:t>Inteligencia Artificial – CEIA – FIUBA</a:t>
            </a:r>
          </a:p>
        </p:txBody>
      </p:sp>
      <p:sp>
        <p:nvSpPr>
          <p:cNvPr id="6" name="Slide Number Placeholder 5">
            <a:extLst>
              <a:ext uri="{FF2B5EF4-FFF2-40B4-BE49-F238E27FC236}">
                <a16:creationId xmlns:a16="http://schemas.microsoft.com/office/drawing/2014/main" id="{E78A1E3A-F8FC-AECD-16BE-2770BBB194B8}"/>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18</a:t>
            </a:fld>
            <a:endParaRPr lang="en-US"/>
          </a:p>
        </p:txBody>
      </p:sp>
      <p:sp>
        <p:nvSpPr>
          <p:cNvPr id="10" name="TextBox 9">
            <a:extLst>
              <a:ext uri="{FF2B5EF4-FFF2-40B4-BE49-F238E27FC236}">
                <a16:creationId xmlns:a16="http://schemas.microsoft.com/office/drawing/2014/main" id="{D7E5C0D1-6D53-2B43-5EA6-894623C56648}"/>
              </a:ext>
            </a:extLst>
          </p:cNvPr>
          <p:cNvSpPr txBox="1"/>
          <p:nvPr/>
        </p:nvSpPr>
        <p:spPr>
          <a:xfrm>
            <a:off x="6022846" y="1589052"/>
            <a:ext cx="6098874" cy="369332"/>
          </a:xfrm>
          <a:prstGeom prst="rect">
            <a:avLst/>
          </a:prstGeom>
          <a:noFill/>
        </p:spPr>
        <p:txBody>
          <a:bodyPr wrap="square">
            <a:spAutoFit/>
          </a:bodyPr>
          <a:lstStyle/>
          <a:p>
            <a:r>
              <a:rPr lang="es-ES_tradnl" sz="1800" dirty="0">
                <a:latin typeface="+mj-lt"/>
              </a:rPr>
              <a:t>Entusiasmo inicial, grandes expectativas (1952-1969)</a:t>
            </a:r>
          </a:p>
        </p:txBody>
      </p:sp>
    </p:spTree>
    <p:extLst>
      <p:ext uri="{BB962C8B-B14F-4D97-AF65-F5344CB8AC3E}">
        <p14:creationId xmlns:p14="http://schemas.microsoft.com/office/powerpoint/2010/main" val="10511166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AD6155-C371-F9D2-1979-F74907778A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FF70E1-B8D2-5F3A-BDF3-D88F225FEA37}"/>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C59A4245-86F2-3007-2FBD-3933D83EAB2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9693E51-1216-05F1-C7D7-E2D3B1450D9C}"/>
              </a:ext>
            </a:extLst>
          </p:cNvPr>
          <p:cNvSpPr>
            <a:spLocks noGrp="1"/>
          </p:cNvSpPr>
          <p:nvPr>
            <p:ph type="sldNum" sz="quarter" idx="12"/>
          </p:nvPr>
        </p:nvSpPr>
        <p:spPr/>
        <p:txBody>
          <a:bodyPr/>
          <a:lstStyle/>
          <a:p>
            <a:fld id="{87E7843D-FF13-4365-9478-9625B70A2705}" type="slidenum">
              <a:rPr lang="en-US" smtClean="0"/>
              <a:t>19</a:t>
            </a:fld>
            <a:endParaRPr lang="en-US"/>
          </a:p>
        </p:txBody>
      </p:sp>
      <p:sp>
        <p:nvSpPr>
          <p:cNvPr id="4" name="Content Placeholder 3">
            <a:extLst>
              <a:ext uri="{FF2B5EF4-FFF2-40B4-BE49-F238E27FC236}">
                <a16:creationId xmlns:a16="http://schemas.microsoft.com/office/drawing/2014/main" id="{72B86C79-A86E-8A7A-FA76-8C80AFD1EEF1}"/>
              </a:ext>
            </a:extLst>
          </p:cNvPr>
          <p:cNvSpPr>
            <a:spLocks noGrp="1"/>
          </p:cNvSpPr>
          <p:nvPr>
            <p:ph idx="1"/>
          </p:nvPr>
        </p:nvSpPr>
        <p:spPr>
          <a:xfrm>
            <a:off x="700635" y="2293126"/>
            <a:ext cx="10691265" cy="3636088"/>
          </a:xfrm>
        </p:spPr>
        <p:txBody>
          <a:bodyPr>
            <a:normAutofit/>
          </a:bodyPr>
          <a:lstStyle/>
          <a:p>
            <a:pPr marL="0" indent="0">
              <a:buNone/>
            </a:pPr>
            <a:r>
              <a:rPr lang="es-ES" dirty="0"/>
              <a:t>John McCarthy (1958) creo:</a:t>
            </a:r>
          </a:p>
          <a:p>
            <a:pPr marL="457200" indent="-457200">
              <a:buFont typeface="+mj-lt"/>
              <a:buAutoNum type="arabicPeriod"/>
            </a:pPr>
            <a:r>
              <a:rPr lang="es-ES" b="1" dirty="0">
                <a:solidFill>
                  <a:schemeClr val="accent6">
                    <a:lumMod val="60000"/>
                    <a:lumOff val="40000"/>
                  </a:schemeClr>
                </a:solidFill>
              </a:rPr>
              <a:t>Lisp</a:t>
            </a:r>
            <a:r>
              <a:rPr lang="es-ES" dirty="0"/>
              <a:t>: El lenguaje de programación de IA durante 30 años.</a:t>
            </a:r>
          </a:p>
          <a:p>
            <a:pPr marL="457200" indent="-457200">
              <a:buFont typeface="+mj-lt"/>
              <a:buAutoNum type="arabicPeriod"/>
            </a:pPr>
            <a:r>
              <a:rPr lang="es-ES" b="1" dirty="0" err="1">
                <a:solidFill>
                  <a:schemeClr val="accent2">
                    <a:lumMod val="75000"/>
                  </a:schemeClr>
                </a:solidFill>
              </a:rPr>
              <a:t>Advice</a:t>
            </a:r>
            <a:r>
              <a:rPr lang="es-ES" b="1" dirty="0">
                <a:solidFill>
                  <a:schemeClr val="accent2">
                    <a:lumMod val="75000"/>
                  </a:schemeClr>
                </a:solidFill>
              </a:rPr>
              <a:t> </a:t>
            </a:r>
            <a:r>
              <a:rPr lang="es-ES" b="1" dirty="0" err="1">
                <a:solidFill>
                  <a:schemeClr val="accent2">
                    <a:lumMod val="75000"/>
                  </a:schemeClr>
                </a:solidFill>
              </a:rPr>
              <a:t>Taker</a:t>
            </a:r>
            <a:r>
              <a:rPr lang="es-ES" dirty="0"/>
              <a:t>, un programa hipotético que encarnaría el conocimiento general del mundo y podría utilizarlo para derivar planes de acción. El programa también fue diseñado para aceptar nuevos axiomas en el curso normal de operación, permitiéndole así alcanzar competencia en nuevas áreas sin ser reprogramado.</a:t>
            </a:r>
            <a:endParaRPr lang="es-ES_tradnl" dirty="0"/>
          </a:p>
        </p:txBody>
      </p:sp>
      <p:sp>
        <p:nvSpPr>
          <p:cNvPr id="3" name="TextBox 2">
            <a:extLst>
              <a:ext uri="{FF2B5EF4-FFF2-40B4-BE49-F238E27FC236}">
                <a16:creationId xmlns:a16="http://schemas.microsoft.com/office/drawing/2014/main" id="{73F7C298-B9A2-66FC-67DE-CC8A78A7C4CB}"/>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Entusiasmo inicial, grandes expectativas (1952-1969)</a:t>
            </a:r>
          </a:p>
        </p:txBody>
      </p:sp>
    </p:spTree>
    <p:extLst>
      <p:ext uri="{BB962C8B-B14F-4D97-AF65-F5344CB8AC3E}">
        <p14:creationId xmlns:p14="http://schemas.microsoft.com/office/powerpoint/2010/main" val="30752517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485A3-56DE-FDD1-CF60-05DD485916F5}"/>
              </a:ext>
            </a:extLst>
          </p:cNvPr>
          <p:cNvSpPr>
            <a:spLocks noGrp="1"/>
          </p:cNvSpPr>
          <p:nvPr>
            <p:ph type="title"/>
          </p:nvPr>
        </p:nvSpPr>
        <p:spPr/>
        <p:txBody>
          <a:bodyPr/>
          <a:lstStyle/>
          <a:p>
            <a:r>
              <a:rPr lang="es-ES_tradnl" dirty="0"/>
              <a:t>Introducción</a:t>
            </a:r>
          </a:p>
        </p:txBody>
      </p:sp>
      <p:sp>
        <p:nvSpPr>
          <p:cNvPr id="3" name="Content Placeholder 2">
            <a:extLst>
              <a:ext uri="{FF2B5EF4-FFF2-40B4-BE49-F238E27FC236}">
                <a16:creationId xmlns:a16="http://schemas.microsoft.com/office/drawing/2014/main" id="{4C70BB9B-53AF-45B3-7B16-59BAAA893895}"/>
              </a:ext>
            </a:extLst>
          </p:cNvPr>
          <p:cNvSpPr>
            <a:spLocks noGrp="1"/>
          </p:cNvSpPr>
          <p:nvPr>
            <p:ph idx="1"/>
          </p:nvPr>
        </p:nvSpPr>
        <p:spPr/>
        <p:txBody>
          <a:bodyPr>
            <a:normAutofit/>
          </a:bodyPr>
          <a:lstStyle/>
          <a:p>
            <a:pPr marL="0" indent="0">
              <a:buNone/>
            </a:pPr>
            <a:r>
              <a:rPr lang="es-ES_tradnl" b="1" dirty="0"/>
              <a:t>Aula virtual:</a:t>
            </a:r>
          </a:p>
          <a:p>
            <a:pPr lvl="1"/>
            <a:r>
              <a:rPr lang="es-ES_tradnl" dirty="0">
                <a:hlinkClick r:id="rId3"/>
              </a:rPr>
              <a:t>https://campusposgrado.fi.uba.ar/course/view.php?id=253</a:t>
            </a:r>
          </a:p>
          <a:p>
            <a:pPr marL="0" indent="0">
              <a:buNone/>
            </a:pPr>
            <a:r>
              <a:rPr lang="es-ES_tradnl" b="1" dirty="0"/>
              <a:t>Repositorio de la materia:</a:t>
            </a:r>
          </a:p>
          <a:p>
            <a:pPr lvl="1"/>
            <a:r>
              <a:rPr lang="es-ES_tradnl" dirty="0">
                <a:hlinkClick r:id="rId3"/>
              </a:rPr>
              <a:t>https://github.com/FIUBA-Posgrado-Inteligencia-Artificial/intro_ia</a:t>
            </a:r>
            <a:endParaRPr lang="es-ES_tradnl" dirty="0"/>
          </a:p>
          <a:p>
            <a:pPr marL="0" indent="0">
              <a:buNone/>
            </a:pPr>
            <a:r>
              <a:rPr lang="es-ES_tradnl" b="1" dirty="0"/>
              <a:t>Consultas</a:t>
            </a:r>
          </a:p>
          <a:p>
            <a:pPr lvl="1"/>
            <a:r>
              <a:rPr lang="es-ES_tradnl" dirty="0"/>
              <a:t>Foro de consulta en el aula virtual</a:t>
            </a:r>
          </a:p>
          <a:p>
            <a:pPr marL="0" indent="0">
              <a:buNone/>
            </a:pPr>
            <a:r>
              <a:rPr lang="es-ES_tradnl" b="1" dirty="0"/>
              <a:t>Correo</a:t>
            </a:r>
          </a:p>
          <a:p>
            <a:pPr lvl="1"/>
            <a:r>
              <a:rPr lang="es-ES_tradnl" dirty="0"/>
              <a:t>Facundo Adrián Lucianna: </a:t>
            </a:r>
            <a:r>
              <a:rPr lang="es-ES_tradnl" dirty="0" err="1">
                <a:hlinkClick r:id="rId4"/>
              </a:rPr>
              <a:t>facundolucianna@gmail.com</a:t>
            </a:r>
            <a:endParaRPr lang="es-ES_tradnl" dirty="0"/>
          </a:p>
          <a:p>
            <a:pPr marL="457200" lvl="1" indent="0">
              <a:buNone/>
            </a:pPr>
            <a:endParaRPr lang="es-ES_tradnl" dirty="0"/>
          </a:p>
        </p:txBody>
      </p:sp>
      <p:sp>
        <p:nvSpPr>
          <p:cNvPr id="5" name="Footer Placeholder 4">
            <a:extLst>
              <a:ext uri="{FF2B5EF4-FFF2-40B4-BE49-F238E27FC236}">
                <a16:creationId xmlns:a16="http://schemas.microsoft.com/office/drawing/2014/main" id="{BD4E6ABB-381C-DA47-91D0-CD2F5A5ABB0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0A295F56-C618-C54F-59E4-2C9E87649587}"/>
              </a:ext>
            </a:extLst>
          </p:cNvPr>
          <p:cNvSpPr>
            <a:spLocks noGrp="1"/>
          </p:cNvSpPr>
          <p:nvPr>
            <p:ph type="sldNum" sz="quarter" idx="12"/>
          </p:nvPr>
        </p:nvSpPr>
        <p:spPr/>
        <p:txBody>
          <a:bodyPr/>
          <a:lstStyle/>
          <a:p>
            <a:fld id="{87E7843D-FF13-4365-9478-9625B70A2705}" type="slidenum">
              <a:rPr lang="en-US" smtClean="0"/>
              <a:t>2</a:t>
            </a:fld>
            <a:endParaRPr lang="en-US"/>
          </a:p>
        </p:txBody>
      </p:sp>
    </p:spTree>
    <p:extLst>
      <p:ext uri="{BB962C8B-B14F-4D97-AF65-F5344CB8AC3E}">
        <p14:creationId xmlns:p14="http://schemas.microsoft.com/office/powerpoint/2010/main" val="26227040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6C5CD8-F78A-1B7B-8986-F70F93ED417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0E640B-52CE-F2A9-2341-F2970DBB44A3}"/>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1C07997B-E59B-9BD8-9A58-B9C3E64E9EA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C260CF86-2686-76DC-9A79-94EEA9B92103}"/>
              </a:ext>
            </a:extLst>
          </p:cNvPr>
          <p:cNvSpPr>
            <a:spLocks noGrp="1"/>
          </p:cNvSpPr>
          <p:nvPr>
            <p:ph type="sldNum" sz="quarter" idx="12"/>
          </p:nvPr>
        </p:nvSpPr>
        <p:spPr/>
        <p:txBody>
          <a:bodyPr/>
          <a:lstStyle/>
          <a:p>
            <a:fld id="{87E7843D-FF13-4365-9478-9625B70A2705}" type="slidenum">
              <a:rPr lang="en-US" smtClean="0"/>
              <a:t>20</a:t>
            </a:fld>
            <a:endParaRPr lang="en-US"/>
          </a:p>
        </p:txBody>
      </p:sp>
      <p:sp>
        <p:nvSpPr>
          <p:cNvPr id="4" name="Content Placeholder 3">
            <a:extLst>
              <a:ext uri="{FF2B5EF4-FFF2-40B4-BE49-F238E27FC236}">
                <a16:creationId xmlns:a16="http://schemas.microsoft.com/office/drawing/2014/main" id="{7C2FACC6-5E9A-67F7-33DD-3C752A4809E3}"/>
              </a:ext>
            </a:extLst>
          </p:cNvPr>
          <p:cNvSpPr>
            <a:spLocks noGrp="1"/>
          </p:cNvSpPr>
          <p:nvPr>
            <p:ph idx="1"/>
          </p:nvPr>
        </p:nvSpPr>
        <p:spPr>
          <a:xfrm>
            <a:off x="700635" y="2293126"/>
            <a:ext cx="7528965" cy="3636088"/>
          </a:xfrm>
        </p:spPr>
        <p:txBody>
          <a:bodyPr>
            <a:normAutofit/>
          </a:bodyPr>
          <a:lstStyle/>
          <a:p>
            <a:pPr marL="0" indent="0">
              <a:buNone/>
            </a:pPr>
            <a:r>
              <a:rPr lang="es-ES" dirty="0"/>
              <a:t>Marvin Lee Minsky en MIT superviso a estudiantes que desarrollaron softwares en dominios limitados, llamados micro mundos (1963-1969).</a:t>
            </a:r>
          </a:p>
          <a:p>
            <a:pPr marL="0" indent="0">
              <a:buNone/>
            </a:pPr>
            <a:r>
              <a:rPr lang="es-ES" dirty="0"/>
              <a:t>El micro mundo más famoso es </a:t>
            </a:r>
            <a:r>
              <a:rPr lang="es-ES" b="1" dirty="0">
                <a:solidFill>
                  <a:schemeClr val="accent6">
                    <a:lumMod val="60000"/>
                    <a:lumOff val="40000"/>
                  </a:schemeClr>
                </a:solidFill>
              </a:rPr>
              <a:t>mundo de bloques</a:t>
            </a:r>
            <a:r>
              <a:rPr lang="es-ES" dirty="0"/>
              <a:t>:</a:t>
            </a:r>
          </a:p>
          <a:p>
            <a:pPr marL="0" indent="0">
              <a:buNone/>
            </a:pPr>
            <a:r>
              <a:rPr lang="es-ES" i="1" dirty="0"/>
              <a:t>El objetivo es construir una o más pilas verticales de bloques. Sólo se puede mover un bloque a la vez: puede colocarse sobre la mesa o encima de otro bloque. Debido a esto, cualquier bloque que esté, en un momento dado, debajo de otro bloque no se puede mover. Además, algunos tipos de bloques no pueden tener otros bloques apilados encima.</a:t>
            </a:r>
          </a:p>
        </p:txBody>
      </p:sp>
      <p:sp>
        <p:nvSpPr>
          <p:cNvPr id="3" name="TextBox 2">
            <a:extLst>
              <a:ext uri="{FF2B5EF4-FFF2-40B4-BE49-F238E27FC236}">
                <a16:creationId xmlns:a16="http://schemas.microsoft.com/office/drawing/2014/main" id="{827BECDE-D03E-D5D7-2977-A78C754F72EB}"/>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Entusiasmo inicial, grandes expectativas (1952-1969)</a:t>
            </a:r>
          </a:p>
        </p:txBody>
      </p:sp>
      <p:pic>
        <p:nvPicPr>
          <p:cNvPr id="8" name="Picture 7" descr="A green squares with black letters&#10;&#10;Description automatically generated">
            <a:extLst>
              <a:ext uri="{FF2B5EF4-FFF2-40B4-BE49-F238E27FC236}">
                <a16:creationId xmlns:a16="http://schemas.microsoft.com/office/drawing/2014/main" id="{08F77BDD-CA70-8BBC-DBD6-30E282615D54}"/>
              </a:ext>
            </a:extLst>
          </p:cNvPr>
          <p:cNvPicPr>
            <a:picLocks noChangeAspect="1"/>
          </p:cNvPicPr>
          <p:nvPr/>
        </p:nvPicPr>
        <p:blipFill>
          <a:blip r:embed="rId3"/>
          <a:stretch>
            <a:fillRect/>
          </a:stretch>
        </p:blipFill>
        <p:spPr>
          <a:xfrm>
            <a:off x="8930855" y="1517773"/>
            <a:ext cx="1759789" cy="1550705"/>
          </a:xfrm>
          <a:prstGeom prst="rect">
            <a:avLst/>
          </a:prstGeom>
        </p:spPr>
      </p:pic>
      <p:pic>
        <p:nvPicPr>
          <p:cNvPr id="10" name="Picture 9" descr="A green squares with black text&#10;&#10;Description automatically generated">
            <a:extLst>
              <a:ext uri="{FF2B5EF4-FFF2-40B4-BE49-F238E27FC236}">
                <a16:creationId xmlns:a16="http://schemas.microsoft.com/office/drawing/2014/main" id="{09E1EEB1-A928-73D3-D95C-27947F235854}"/>
              </a:ext>
            </a:extLst>
          </p:cNvPr>
          <p:cNvPicPr>
            <a:picLocks noChangeAspect="1"/>
          </p:cNvPicPr>
          <p:nvPr/>
        </p:nvPicPr>
        <p:blipFill>
          <a:blip r:embed="rId4"/>
          <a:stretch>
            <a:fillRect/>
          </a:stretch>
        </p:blipFill>
        <p:spPr>
          <a:xfrm>
            <a:off x="8930854" y="3429000"/>
            <a:ext cx="1759789" cy="2212804"/>
          </a:xfrm>
          <a:prstGeom prst="rect">
            <a:avLst/>
          </a:prstGeom>
        </p:spPr>
      </p:pic>
    </p:spTree>
    <p:extLst>
      <p:ext uri="{BB962C8B-B14F-4D97-AF65-F5344CB8AC3E}">
        <p14:creationId xmlns:p14="http://schemas.microsoft.com/office/powerpoint/2010/main" val="19145852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ADECAF-C15C-4A61-9CFA-E9EE49DB8E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0C80F4-B149-D4AB-593D-634BD40AC009}"/>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24DB4560-E096-D838-8129-024A721FCB5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009E8C1C-2A13-E45C-2C6A-011A41CF8242}"/>
              </a:ext>
            </a:extLst>
          </p:cNvPr>
          <p:cNvSpPr>
            <a:spLocks noGrp="1"/>
          </p:cNvSpPr>
          <p:nvPr>
            <p:ph type="sldNum" sz="quarter" idx="12"/>
          </p:nvPr>
        </p:nvSpPr>
        <p:spPr/>
        <p:txBody>
          <a:bodyPr/>
          <a:lstStyle/>
          <a:p>
            <a:fld id="{87E7843D-FF13-4365-9478-9625B70A2705}" type="slidenum">
              <a:rPr lang="en-US" smtClean="0"/>
              <a:t>21</a:t>
            </a:fld>
            <a:endParaRPr lang="en-US"/>
          </a:p>
        </p:txBody>
      </p:sp>
      <p:sp>
        <p:nvSpPr>
          <p:cNvPr id="4" name="Content Placeholder 3">
            <a:extLst>
              <a:ext uri="{FF2B5EF4-FFF2-40B4-BE49-F238E27FC236}">
                <a16:creationId xmlns:a16="http://schemas.microsoft.com/office/drawing/2014/main" id="{7E1D88FA-0B83-E48E-A940-0B082D61B868}"/>
              </a:ext>
            </a:extLst>
          </p:cNvPr>
          <p:cNvSpPr>
            <a:spLocks noGrp="1"/>
          </p:cNvSpPr>
          <p:nvPr>
            <p:ph idx="1"/>
          </p:nvPr>
        </p:nvSpPr>
        <p:spPr>
          <a:xfrm>
            <a:off x="700635" y="2293126"/>
            <a:ext cx="7528965" cy="3636088"/>
          </a:xfrm>
        </p:spPr>
        <p:txBody>
          <a:bodyPr>
            <a:normAutofit/>
          </a:bodyPr>
          <a:lstStyle/>
          <a:p>
            <a:pPr marL="0" indent="0">
              <a:buNone/>
            </a:pPr>
            <a:r>
              <a:rPr lang="es-ES" dirty="0"/>
              <a:t>Herbert </a:t>
            </a:r>
            <a:r>
              <a:rPr lang="es-ES" dirty="0" err="1"/>
              <a:t>Simon</a:t>
            </a:r>
            <a:r>
              <a:rPr lang="es-ES" dirty="0"/>
              <a:t> (1957) predijo que en 10 años con IA se iba a lograr batir al campeón mundial de ajedrez, y resolver teoremas matemáticos complejos… cosas que demoraron 40 años.</a:t>
            </a:r>
          </a:p>
          <a:p>
            <a:pPr marL="0" indent="0">
              <a:buNone/>
            </a:pPr>
            <a:r>
              <a:rPr lang="es-ES" dirty="0"/>
              <a:t>El problema de esta sobre-expectativas son por dos motivos:</a:t>
            </a:r>
          </a:p>
          <a:p>
            <a:r>
              <a:rPr lang="es-ES" dirty="0"/>
              <a:t>Algoritmos de ese momento se basaban en </a:t>
            </a:r>
            <a:r>
              <a:rPr lang="es-ES" b="1" dirty="0">
                <a:solidFill>
                  <a:schemeClr val="accent1">
                    <a:lumMod val="75000"/>
                  </a:schemeClr>
                </a:solidFill>
              </a:rPr>
              <a:t>introspección informada </a:t>
            </a:r>
            <a:r>
              <a:rPr lang="es-ES" dirty="0"/>
              <a:t>en como los humanos realizan una tarea.</a:t>
            </a:r>
          </a:p>
          <a:p>
            <a:r>
              <a:rPr lang="es-ES" dirty="0"/>
              <a:t>No se había desarrollado las teorías computacionales de complejidad algorítmica, por lo que no se sabía cómo escalaban los algoritmos.</a:t>
            </a:r>
          </a:p>
          <a:p>
            <a:endParaRPr lang="es-ES" dirty="0"/>
          </a:p>
        </p:txBody>
      </p:sp>
      <p:sp>
        <p:nvSpPr>
          <p:cNvPr id="3" name="TextBox 2">
            <a:extLst>
              <a:ext uri="{FF2B5EF4-FFF2-40B4-BE49-F238E27FC236}">
                <a16:creationId xmlns:a16="http://schemas.microsoft.com/office/drawing/2014/main" id="{F82BBC7B-C1D6-33C5-D93B-5B312EB0E60D}"/>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Primer invierno (1966-1973)</a:t>
            </a:r>
          </a:p>
        </p:txBody>
      </p:sp>
      <p:pic>
        <p:nvPicPr>
          <p:cNvPr id="8" name="Picture 7" descr="A snowy forest with trees&#10;&#10;AI-generated content may be incorrect.">
            <a:extLst>
              <a:ext uri="{FF2B5EF4-FFF2-40B4-BE49-F238E27FC236}">
                <a16:creationId xmlns:a16="http://schemas.microsoft.com/office/drawing/2014/main" id="{7489DD0E-2B70-C1C0-4C47-5B477E690D62}"/>
              </a:ext>
            </a:extLst>
          </p:cNvPr>
          <p:cNvPicPr>
            <a:picLocks noChangeAspect="1"/>
          </p:cNvPicPr>
          <p:nvPr/>
        </p:nvPicPr>
        <p:blipFill>
          <a:blip r:embed="rId3"/>
          <a:stretch>
            <a:fillRect/>
          </a:stretch>
        </p:blipFill>
        <p:spPr>
          <a:xfrm>
            <a:off x="8146616" y="1057597"/>
            <a:ext cx="3708755" cy="4923692"/>
          </a:xfrm>
          <a:prstGeom prst="rect">
            <a:avLst/>
          </a:prstGeom>
        </p:spPr>
      </p:pic>
    </p:spTree>
    <p:extLst>
      <p:ext uri="{BB962C8B-B14F-4D97-AF65-F5344CB8AC3E}">
        <p14:creationId xmlns:p14="http://schemas.microsoft.com/office/powerpoint/2010/main" val="22213748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E80FCC-E063-913B-8C34-180E189D39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20A426-6A5A-0473-E5B0-1ED55C3C717D}"/>
              </a:ext>
            </a:extLst>
          </p:cNvPr>
          <p:cNvSpPr>
            <a:spLocks noGrp="1"/>
          </p:cNvSpPr>
          <p:nvPr>
            <p:ph type="title"/>
          </p:nvPr>
        </p:nvSpPr>
        <p:spPr>
          <a:xfrm>
            <a:off x="4641011" y="922096"/>
            <a:ext cx="6750890" cy="1371030"/>
          </a:xfrm>
        </p:spPr>
        <p:txBody>
          <a:bodyPr/>
          <a:lstStyle/>
          <a:p>
            <a:r>
              <a:rPr lang="es-ES_tradnl" dirty="0"/>
              <a:t>Historia de LA IA</a:t>
            </a:r>
          </a:p>
        </p:txBody>
      </p:sp>
      <p:sp>
        <p:nvSpPr>
          <p:cNvPr id="5" name="Footer Placeholder 4">
            <a:extLst>
              <a:ext uri="{FF2B5EF4-FFF2-40B4-BE49-F238E27FC236}">
                <a16:creationId xmlns:a16="http://schemas.microsoft.com/office/drawing/2014/main" id="{DDDD822D-75D1-46FA-31DD-0314DEE08C29}"/>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8649FC09-2695-78EF-42A2-D0D428926DBD}"/>
              </a:ext>
            </a:extLst>
          </p:cNvPr>
          <p:cNvSpPr>
            <a:spLocks noGrp="1"/>
          </p:cNvSpPr>
          <p:nvPr>
            <p:ph type="sldNum" sz="quarter" idx="12"/>
          </p:nvPr>
        </p:nvSpPr>
        <p:spPr/>
        <p:txBody>
          <a:bodyPr/>
          <a:lstStyle/>
          <a:p>
            <a:fld id="{87E7843D-FF13-4365-9478-9625B70A2705}" type="slidenum">
              <a:rPr lang="en-US" smtClean="0"/>
              <a:t>22</a:t>
            </a:fld>
            <a:endParaRPr lang="en-US"/>
          </a:p>
        </p:txBody>
      </p:sp>
      <p:sp>
        <p:nvSpPr>
          <p:cNvPr id="4" name="Content Placeholder 3">
            <a:extLst>
              <a:ext uri="{FF2B5EF4-FFF2-40B4-BE49-F238E27FC236}">
                <a16:creationId xmlns:a16="http://schemas.microsoft.com/office/drawing/2014/main" id="{C01F1203-7FB4-C2A6-4F4B-7AC9B41595F4}"/>
              </a:ext>
            </a:extLst>
          </p:cNvPr>
          <p:cNvSpPr>
            <a:spLocks noGrp="1"/>
          </p:cNvSpPr>
          <p:nvPr>
            <p:ph idx="1"/>
          </p:nvPr>
        </p:nvSpPr>
        <p:spPr>
          <a:xfrm>
            <a:off x="4641010" y="2293126"/>
            <a:ext cx="6659593" cy="3636088"/>
          </a:xfrm>
        </p:spPr>
        <p:txBody>
          <a:bodyPr>
            <a:normAutofit/>
          </a:bodyPr>
          <a:lstStyle/>
          <a:p>
            <a:pPr marL="0" indent="0">
              <a:buNone/>
            </a:pPr>
            <a:r>
              <a:rPr lang="es-ES" dirty="0"/>
              <a:t>El libro de Minsky y Papert, llamado </a:t>
            </a:r>
            <a:r>
              <a:rPr lang="es-ES" b="1" dirty="0">
                <a:solidFill>
                  <a:schemeClr val="accent3">
                    <a:lumMod val="75000"/>
                  </a:schemeClr>
                </a:solidFill>
              </a:rPr>
              <a:t>Perceptrones</a:t>
            </a:r>
            <a:r>
              <a:rPr lang="es-ES" dirty="0"/>
              <a:t> (1969) se probó que los perceptrones (modelo de neurona), podían representar muy pocas funciones, principalmente la función lógica XOR.</a:t>
            </a:r>
          </a:p>
          <a:p>
            <a:pPr marL="0" indent="0">
              <a:buNone/>
            </a:pPr>
            <a:r>
              <a:rPr lang="es-ES" dirty="0"/>
              <a:t>Esto mató todo desarrollo de Deep </a:t>
            </a:r>
            <a:r>
              <a:rPr lang="es-ES" dirty="0" err="1"/>
              <a:t>Learning</a:t>
            </a:r>
            <a:r>
              <a:rPr lang="es-ES" dirty="0"/>
              <a:t> y neurociencia computacional durante 15 años.</a:t>
            </a:r>
          </a:p>
          <a:p>
            <a:pPr marL="0" indent="0">
              <a:buNone/>
            </a:pPr>
            <a:br>
              <a:rPr lang="es-ES" b="1" dirty="0"/>
            </a:br>
            <a:r>
              <a:rPr lang="es-ES" b="1" dirty="0"/>
              <a:t>Spoiler</a:t>
            </a:r>
            <a:r>
              <a:rPr lang="es-ES" dirty="0"/>
              <a:t>: En Aprendizaje de Maquina I veremos que esta afirmación, aunque no incorrecta, no era válida.</a:t>
            </a:r>
          </a:p>
        </p:txBody>
      </p:sp>
      <p:sp>
        <p:nvSpPr>
          <p:cNvPr id="3" name="TextBox 2">
            <a:extLst>
              <a:ext uri="{FF2B5EF4-FFF2-40B4-BE49-F238E27FC236}">
                <a16:creationId xmlns:a16="http://schemas.microsoft.com/office/drawing/2014/main" id="{D363AD48-305D-A917-51E1-09B9C5B98E59}"/>
              </a:ext>
            </a:extLst>
          </p:cNvPr>
          <p:cNvSpPr txBox="1"/>
          <p:nvPr/>
        </p:nvSpPr>
        <p:spPr>
          <a:xfrm>
            <a:off x="4641009" y="1681324"/>
            <a:ext cx="3740477" cy="461665"/>
          </a:xfrm>
          <a:prstGeom prst="rect">
            <a:avLst/>
          </a:prstGeom>
          <a:noFill/>
        </p:spPr>
        <p:txBody>
          <a:bodyPr wrap="square" rtlCol="0">
            <a:spAutoFit/>
          </a:bodyPr>
          <a:lstStyle/>
          <a:p>
            <a:r>
              <a:rPr lang="es-ES_tradnl" sz="2400" dirty="0">
                <a:latin typeface="+mj-lt"/>
              </a:rPr>
              <a:t>Primer invierno (1966-1973)</a:t>
            </a:r>
          </a:p>
        </p:txBody>
      </p:sp>
      <p:pic>
        <p:nvPicPr>
          <p:cNvPr id="7" name="Picture 6" descr="A snowy forest with trees&#10;&#10;AI-generated content may be incorrect.">
            <a:extLst>
              <a:ext uri="{FF2B5EF4-FFF2-40B4-BE49-F238E27FC236}">
                <a16:creationId xmlns:a16="http://schemas.microsoft.com/office/drawing/2014/main" id="{ACB051B4-3DE8-E8AA-41B5-EF2E103FF8D7}"/>
              </a:ext>
            </a:extLst>
          </p:cNvPr>
          <p:cNvPicPr>
            <a:picLocks noChangeAspect="1"/>
          </p:cNvPicPr>
          <p:nvPr/>
        </p:nvPicPr>
        <p:blipFill>
          <a:blip r:embed="rId3"/>
          <a:stretch>
            <a:fillRect/>
          </a:stretch>
        </p:blipFill>
        <p:spPr>
          <a:xfrm>
            <a:off x="840956" y="1005522"/>
            <a:ext cx="3708755" cy="4923692"/>
          </a:xfrm>
          <a:prstGeom prst="rect">
            <a:avLst/>
          </a:prstGeom>
        </p:spPr>
      </p:pic>
    </p:spTree>
    <p:extLst>
      <p:ext uri="{BB962C8B-B14F-4D97-AF65-F5344CB8AC3E}">
        <p14:creationId xmlns:p14="http://schemas.microsoft.com/office/powerpoint/2010/main" val="15787607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C318B0-8EEE-626F-8E10-8AF2520A5A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280ADE-CEBB-5F0B-7467-4DBCCEF21617}"/>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4FE69223-D7C1-2911-C0A5-2103CEE17DF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8DD5EF95-BC92-F046-23C9-A0AC97252492}"/>
              </a:ext>
            </a:extLst>
          </p:cNvPr>
          <p:cNvSpPr>
            <a:spLocks noGrp="1"/>
          </p:cNvSpPr>
          <p:nvPr>
            <p:ph type="sldNum" sz="quarter" idx="12"/>
          </p:nvPr>
        </p:nvSpPr>
        <p:spPr/>
        <p:txBody>
          <a:bodyPr/>
          <a:lstStyle/>
          <a:p>
            <a:fld id="{87E7843D-FF13-4365-9478-9625B70A2705}" type="slidenum">
              <a:rPr lang="en-US" smtClean="0"/>
              <a:t>23</a:t>
            </a:fld>
            <a:endParaRPr lang="en-US"/>
          </a:p>
        </p:txBody>
      </p:sp>
      <p:sp>
        <p:nvSpPr>
          <p:cNvPr id="4" name="Content Placeholder 3">
            <a:extLst>
              <a:ext uri="{FF2B5EF4-FFF2-40B4-BE49-F238E27FC236}">
                <a16:creationId xmlns:a16="http://schemas.microsoft.com/office/drawing/2014/main" id="{002A2604-D23A-4871-81A8-4F9692EAA3D5}"/>
              </a:ext>
            </a:extLst>
          </p:cNvPr>
          <p:cNvSpPr>
            <a:spLocks noGrp="1"/>
          </p:cNvSpPr>
          <p:nvPr>
            <p:ph idx="1"/>
          </p:nvPr>
        </p:nvSpPr>
        <p:spPr>
          <a:xfrm>
            <a:off x="700636" y="2293126"/>
            <a:ext cx="7139698" cy="3636088"/>
          </a:xfrm>
        </p:spPr>
        <p:txBody>
          <a:bodyPr>
            <a:normAutofit/>
          </a:bodyPr>
          <a:lstStyle/>
          <a:p>
            <a:pPr marL="0" indent="0">
              <a:buNone/>
            </a:pPr>
            <a:r>
              <a:rPr lang="es-ES" dirty="0"/>
              <a:t>Ante la falla los algoritmos desarrollados previamente, principalmente por su imposibilidad de escalar, </a:t>
            </a:r>
          </a:p>
          <a:p>
            <a:pPr marL="0" indent="0">
              <a:buNone/>
            </a:pPr>
            <a:r>
              <a:rPr lang="es-ES" dirty="0"/>
              <a:t>Llegaron los sistemas expertos, la primera aplicación exitosa de IA. </a:t>
            </a:r>
          </a:p>
          <a:p>
            <a:pPr marL="0" indent="0">
              <a:buNone/>
            </a:pPr>
            <a:r>
              <a:rPr lang="es-ES" dirty="0"/>
              <a:t>El primer sistema experto fue el programa DENDRAL (1969) el cual infería estructuras moleculares, pero para poder resolver le introdujeron reglas de expertos químicos para evitar búsquedas innecesarias.</a:t>
            </a:r>
          </a:p>
          <a:p>
            <a:pPr marL="0" indent="0">
              <a:buNone/>
            </a:pPr>
            <a:r>
              <a:rPr lang="es-ES" dirty="0"/>
              <a:t>Luego otro invierno de IA, pero esta vez comercial.</a:t>
            </a:r>
          </a:p>
        </p:txBody>
      </p:sp>
      <p:sp>
        <p:nvSpPr>
          <p:cNvPr id="3" name="TextBox 2">
            <a:extLst>
              <a:ext uri="{FF2B5EF4-FFF2-40B4-BE49-F238E27FC236}">
                <a16:creationId xmlns:a16="http://schemas.microsoft.com/office/drawing/2014/main" id="{94E9EE99-F2FC-A1BD-B487-CFB158243CA6}"/>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Sistemas expertos (1969-1986)</a:t>
            </a:r>
          </a:p>
        </p:txBody>
      </p:sp>
      <p:pic>
        <p:nvPicPr>
          <p:cNvPr id="13" name="Picture 12" descr="A computer with a screen and keyboard&#10;&#10;AI-generated content may be incorrect.">
            <a:extLst>
              <a:ext uri="{FF2B5EF4-FFF2-40B4-BE49-F238E27FC236}">
                <a16:creationId xmlns:a16="http://schemas.microsoft.com/office/drawing/2014/main" id="{BD5C3642-2014-9A2A-47BE-C8D9ED8C3FA1}"/>
              </a:ext>
            </a:extLst>
          </p:cNvPr>
          <p:cNvPicPr>
            <a:picLocks noChangeAspect="1"/>
          </p:cNvPicPr>
          <p:nvPr/>
        </p:nvPicPr>
        <p:blipFill>
          <a:blip r:embed="rId3"/>
          <a:stretch>
            <a:fillRect/>
          </a:stretch>
        </p:blipFill>
        <p:spPr>
          <a:xfrm>
            <a:off x="7939797" y="1300024"/>
            <a:ext cx="3551567" cy="4715011"/>
          </a:xfrm>
          <a:prstGeom prst="rect">
            <a:avLst/>
          </a:prstGeom>
        </p:spPr>
      </p:pic>
    </p:spTree>
    <p:extLst>
      <p:ext uri="{BB962C8B-B14F-4D97-AF65-F5344CB8AC3E}">
        <p14:creationId xmlns:p14="http://schemas.microsoft.com/office/powerpoint/2010/main" val="30760947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F4968C-B46C-C2F6-1556-483C913332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FDB23F-8C68-BF50-E34C-FE579D53FBC8}"/>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7CC0F27A-D212-9189-7D99-B6A4FA1CC30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E5FC3BB3-D1A8-AD6C-9761-19B4259FD494}"/>
              </a:ext>
            </a:extLst>
          </p:cNvPr>
          <p:cNvSpPr>
            <a:spLocks noGrp="1"/>
          </p:cNvSpPr>
          <p:nvPr>
            <p:ph type="sldNum" sz="quarter" idx="12"/>
          </p:nvPr>
        </p:nvSpPr>
        <p:spPr/>
        <p:txBody>
          <a:bodyPr/>
          <a:lstStyle/>
          <a:p>
            <a:fld id="{87E7843D-FF13-4365-9478-9625B70A2705}" type="slidenum">
              <a:rPr lang="en-US" smtClean="0"/>
              <a:t>24</a:t>
            </a:fld>
            <a:endParaRPr lang="en-US"/>
          </a:p>
        </p:txBody>
      </p:sp>
      <p:sp>
        <p:nvSpPr>
          <p:cNvPr id="4" name="Content Placeholder 3">
            <a:extLst>
              <a:ext uri="{FF2B5EF4-FFF2-40B4-BE49-F238E27FC236}">
                <a16:creationId xmlns:a16="http://schemas.microsoft.com/office/drawing/2014/main" id="{FD495352-C906-9A87-FE7A-E4DECCEDEEB6}"/>
              </a:ext>
            </a:extLst>
          </p:cNvPr>
          <p:cNvSpPr>
            <a:spLocks noGrp="1"/>
          </p:cNvSpPr>
          <p:nvPr>
            <p:ph idx="1"/>
          </p:nvPr>
        </p:nvSpPr>
        <p:spPr>
          <a:xfrm>
            <a:off x="700635" y="2293126"/>
            <a:ext cx="10691265" cy="3636088"/>
          </a:xfrm>
        </p:spPr>
        <p:txBody>
          <a:bodyPr>
            <a:normAutofit/>
          </a:bodyPr>
          <a:lstStyle/>
          <a:p>
            <a:pPr marL="0" indent="0">
              <a:buNone/>
            </a:pPr>
            <a:r>
              <a:rPr lang="es-ES" dirty="0"/>
              <a:t>En los 80, se re-descubrió el </a:t>
            </a:r>
            <a:r>
              <a:rPr lang="es-ES" b="1" dirty="0">
                <a:solidFill>
                  <a:schemeClr val="accent1">
                    <a:lumMod val="75000"/>
                  </a:schemeClr>
                </a:solidFill>
              </a:rPr>
              <a:t>algoritmo de aprendizaje back-</a:t>
            </a:r>
            <a:r>
              <a:rPr lang="es-ES" b="1" dirty="0" err="1">
                <a:solidFill>
                  <a:schemeClr val="accent1">
                    <a:lumMod val="75000"/>
                  </a:schemeClr>
                </a:solidFill>
              </a:rPr>
              <a:t>propagation</a:t>
            </a:r>
            <a:r>
              <a:rPr lang="es-ES" dirty="0"/>
              <a:t>, tarea fundamental para que las redes se entrenaran.</a:t>
            </a:r>
          </a:p>
          <a:p>
            <a:pPr marL="0" indent="0">
              <a:buNone/>
            </a:pPr>
            <a:r>
              <a:rPr lang="es-ES" dirty="0" err="1"/>
              <a:t>Geoff</a:t>
            </a:r>
            <a:r>
              <a:rPr lang="es-ES" dirty="0"/>
              <a:t> Hinton, unos de los principales impulsores de la vuelta de redes neuronales, describió a los símbolos como el “éter de la IA”. Siendo la primera vez que se puso en discusión la idea de que la inteligencia se trataba de símbolos representativos que los primeros modelos de IA tenían en cuenta.</a:t>
            </a:r>
          </a:p>
          <a:p>
            <a:pPr marL="0" indent="0">
              <a:buNone/>
            </a:pPr>
            <a:endParaRPr lang="es-ES" dirty="0"/>
          </a:p>
        </p:txBody>
      </p:sp>
      <p:sp>
        <p:nvSpPr>
          <p:cNvPr id="3" name="TextBox 2">
            <a:extLst>
              <a:ext uri="{FF2B5EF4-FFF2-40B4-BE49-F238E27FC236}">
                <a16:creationId xmlns:a16="http://schemas.microsoft.com/office/drawing/2014/main" id="{FA61A690-DDF5-AA6C-0A08-F2F7C4455D97}"/>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El retorno de las redes neuronales (1986-presente)</a:t>
            </a:r>
          </a:p>
        </p:txBody>
      </p:sp>
    </p:spTree>
    <p:extLst>
      <p:ext uri="{BB962C8B-B14F-4D97-AF65-F5344CB8AC3E}">
        <p14:creationId xmlns:p14="http://schemas.microsoft.com/office/powerpoint/2010/main" val="5046497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C1F684-BDA8-986F-7732-BD179C9E78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1524A-B348-E5D1-1F22-F8DBABDCF65A}"/>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C91C92EC-56DA-9287-893F-E3F5A057F27A}"/>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D2419D0-2E99-4252-9956-8C5E35BCCA9D}"/>
              </a:ext>
            </a:extLst>
          </p:cNvPr>
          <p:cNvSpPr>
            <a:spLocks noGrp="1"/>
          </p:cNvSpPr>
          <p:nvPr>
            <p:ph type="sldNum" sz="quarter" idx="12"/>
          </p:nvPr>
        </p:nvSpPr>
        <p:spPr/>
        <p:txBody>
          <a:bodyPr/>
          <a:lstStyle/>
          <a:p>
            <a:fld id="{87E7843D-FF13-4365-9478-9625B70A2705}" type="slidenum">
              <a:rPr lang="en-US" smtClean="0"/>
              <a:t>25</a:t>
            </a:fld>
            <a:endParaRPr lang="en-US"/>
          </a:p>
        </p:txBody>
      </p:sp>
      <p:sp>
        <p:nvSpPr>
          <p:cNvPr id="4" name="Content Placeholder 3">
            <a:extLst>
              <a:ext uri="{FF2B5EF4-FFF2-40B4-BE49-F238E27FC236}">
                <a16:creationId xmlns:a16="http://schemas.microsoft.com/office/drawing/2014/main" id="{DAFE00F7-F4FF-610B-1C82-8DA78C3C9CB8}"/>
              </a:ext>
            </a:extLst>
          </p:cNvPr>
          <p:cNvSpPr>
            <a:spLocks noGrp="1"/>
          </p:cNvSpPr>
          <p:nvPr>
            <p:ph idx="1"/>
          </p:nvPr>
        </p:nvSpPr>
        <p:spPr>
          <a:xfrm>
            <a:off x="700635" y="2293126"/>
            <a:ext cx="10691265" cy="3636088"/>
          </a:xfrm>
        </p:spPr>
        <p:txBody>
          <a:bodyPr>
            <a:normAutofit lnSpcReduction="10000"/>
          </a:bodyPr>
          <a:lstStyle/>
          <a:p>
            <a:pPr marL="0" indent="0">
              <a:buNone/>
            </a:pPr>
            <a:r>
              <a:rPr lang="es-ES" dirty="0"/>
              <a:t>Durante los finales de los ‘80, IA tomó un enfoque más científico que previamente, se alejó de conceptos filosóficos y lógica booleana, a usar probabilidad, y experimentos validables. </a:t>
            </a:r>
          </a:p>
          <a:p>
            <a:pPr marL="0" indent="0">
              <a:buNone/>
            </a:pPr>
            <a:r>
              <a:rPr lang="es-ES" dirty="0"/>
              <a:t>Esto llevo a que IA vuelva a tomar elementos de otras áreas de ciencias que se había alejado (partiendo de un mismo origen)… tales como estadística, teoría de control, teoría de la información, optimizaciones, entre otros. </a:t>
            </a:r>
          </a:p>
          <a:p>
            <a:pPr marL="0" indent="0">
              <a:buNone/>
            </a:pPr>
            <a:r>
              <a:rPr lang="es-ES" dirty="0"/>
              <a:t>Esto llevo a la prevalencia de aprendizaje automático y al desarrollo de los modelos que hoy conocemos. Tales como </a:t>
            </a:r>
            <a:r>
              <a:rPr lang="es-ES" b="1" dirty="0">
                <a:solidFill>
                  <a:schemeClr val="accent1">
                    <a:lumMod val="75000"/>
                  </a:schemeClr>
                </a:solidFill>
              </a:rPr>
              <a:t>cadenas de </a:t>
            </a:r>
            <a:r>
              <a:rPr lang="es-ES" b="1" dirty="0" err="1">
                <a:solidFill>
                  <a:schemeClr val="accent1">
                    <a:lumMod val="75000"/>
                  </a:schemeClr>
                </a:solidFill>
              </a:rPr>
              <a:t>Markov</a:t>
            </a:r>
            <a:r>
              <a:rPr lang="es-ES" dirty="0"/>
              <a:t>, </a:t>
            </a:r>
            <a:r>
              <a:rPr lang="es-ES" b="1" dirty="0">
                <a:solidFill>
                  <a:schemeClr val="accent6">
                    <a:lumMod val="60000"/>
                    <a:lumOff val="40000"/>
                  </a:schemeClr>
                </a:solidFill>
              </a:rPr>
              <a:t>redes bayesianas</a:t>
            </a:r>
            <a:r>
              <a:rPr lang="es-ES" dirty="0"/>
              <a:t>, </a:t>
            </a:r>
            <a:r>
              <a:rPr lang="es-ES" b="1" dirty="0">
                <a:solidFill>
                  <a:schemeClr val="accent3">
                    <a:lumMod val="75000"/>
                  </a:schemeClr>
                </a:solidFill>
              </a:rPr>
              <a:t>máquinas de vectores de soporte</a:t>
            </a:r>
            <a:r>
              <a:rPr lang="es-ES" dirty="0"/>
              <a:t>, etc. </a:t>
            </a:r>
          </a:p>
          <a:p>
            <a:pPr marL="0" indent="0">
              <a:buNone/>
            </a:pPr>
            <a:r>
              <a:rPr lang="es-ES" dirty="0"/>
              <a:t>Estos nuevos modelos fueron más importantes que los de redes neuronales, dado que se llegaban a mejores resultados, con mucho menos procesamiento.</a:t>
            </a:r>
          </a:p>
        </p:txBody>
      </p:sp>
      <p:sp>
        <p:nvSpPr>
          <p:cNvPr id="3" name="TextBox 2">
            <a:extLst>
              <a:ext uri="{FF2B5EF4-FFF2-40B4-BE49-F238E27FC236}">
                <a16:creationId xmlns:a16="http://schemas.microsoft.com/office/drawing/2014/main" id="{65582F7D-69A0-4701-99C4-3ED35072A39E}"/>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Aprendizaje Automático (1987-presente)</a:t>
            </a:r>
          </a:p>
        </p:txBody>
      </p:sp>
    </p:spTree>
    <p:extLst>
      <p:ext uri="{BB962C8B-B14F-4D97-AF65-F5344CB8AC3E}">
        <p14:creationId xmlns:p14="http://schemas.microsoft.com/office/powerpoint/2010/main" val="40454653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70E2C0-F19D-979D-CD02-A14ECEB3F5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150F49-0E23-EA6C-016E-BC8D568BDBF1}"/>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F03BAEA2-B105-F8D1-1C68-785AD566676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6227F19-E4A7-628C-F629-680DE8C940D9}"/>
              </a:ext>
            </a:extLst>
          </p:cNvPr>
          <p:cNvSpPr>
            <a:spLocks noGrp="1"/>
          </p:cNvSpPr>
          <p:nvPr>
            <p:ph type="sldNum" sz="quarter" idx="12"/>
          </p:nvPr>
        </p:nvSpPr>
        <p:spPr/>
        <p:txBody>
          <a:bodyPr/>
          <a:lstStyle/>
          <a:p>
            <a:fld id="{87E7843D-FF13-4365-9478-9625B70A2705}" type="slidenum">
              <a:rPr lang="en-US" smtClean="0"/>
              <a:t>26</a:t>
            </a:fld>
            <a:endParaRPr lang="en-US"/>
          </a:p>
        </p:txBody>
      </p:sp>
      <p:sp>
        <p:nvSpPr>
          <p:cNvPr id="4" name="Content Placeholder 3">
            <a:extLst>
              <a:ext uri="{FF2B5EF4-FFF2-40B4-BE49-F238E27FC236}">
                <a16:creationId xmlns:a16="http://schemas.microsoft.com/office/drawing/2014/main" id="{85D6B81F-689E-50E9-349B-8AA4AB018BF1}"/>
              </a:ext>
            </a:extLst>
          </p:cNvPr>
          <p:cNvSpPr>
            <a:spLocks noGrp="1"/>
          </p:cNvSpPr>
          <p:nvPr>
            <p:ph idx="1"/>
          </p:nvPr>
        </p:nvSpPr>
        <p:spPr>
          <a:xfrm>
            <a:off x="700635" y="2293126"/>
            <a:ext cx="10691265" cy="3636088"/>
          </a:xfrm>
        </p:spPr>
        <p:txBody>
          <a:bodyPr>
            <a:normAutofit/>
          </a:bodyPr>
          <a:lstStyle/>
          <a:p>
            <a:pPr marL="0" indent="0">
              <a:buNone/>
            </a:pPr>
            <a:r>
              <a:rPr lang="es-ES" dirty="0"/>
              <a:t>Con la llegada de la </a:t>
            </a:r>
            <a:r>
              <a:rPr lang="es-ES" dirty="0" err="1"/>
              <a:t>World</a:t>
            </a:r>
            <a:r>
              <a:rPr lang="es-ES" dirty="0"/>
              <a:t> Wide Web y mejoras en las computadoras (gracias a la ley de Moore), empezamos a tener </a:t>
            </a:r>
            <a:r>
              <a:rPr lang="es-ES" dirty="0" err="1"/>
              <a:t>datasets</a:t>
            </a:r>
            <a:r>
              <a:rPr lang="es-ES" dirty="0"/>
              <a:t> enormes, un fenómeno llamado </a:t>
            </a:r>
            <a:r>
              <a:rPr lang="es-ES" dirty="0" err="1"/>
              <a:t>big</a:t>
            </a:r>
            <a:r>
              <a:rPr lang="es-ES" dirty="0"/>
              <a:t> data.</a:t>
            </a:r>
          </a:p>
          <a:p>
            <a:pPr marL="0" indent="0">
              <a:buNone/>
            </a:pPr>
            <a:r>
              <a:rPr lang="es-ES" dirty="0"/>
              <a:t>Esto llevo a la necesidad de desarrollar algoritmos que tomen ventaja de este nuevo volumen de datos.</a:t>
            </a:r>
          </a:p>
          <a:p>
            <a:pPr marL="0" indent="0">
              <a:buNone/>
            </a:pPr>
            <a:r>
              <a:rPr lang="es-ES" dirty="0"/>
              <a:t>La disponibilidad de </a:t>
            </a:r>
            <a:r>
              <a:rPr lang="es-ES" b="1" dirty="0">
                <a:solidFill>
                  <a:schemeClr val="accent2">
                    <a:lumMod val="75000"/>
                  </a:schemeClr>
                </a:solidFill>
              </a:rPr>
              <a:t>Big Data</a:t>
            </a:r>
            <a:r>
              <a:rPr lang="es-ES" dirty="0"/>
              <a:t>, ayudo a aprendizaje automático y a IA, recuperar atractivo comercial. Con Big data se logró en 2011 que el sistema IBM Watson llegar a un nivel de campeón humano de </a:t>
            </a:r>
            <a:r>
              <a:rPr lang="es-ES" dirty="0" err="1"/>
              <a:t>Jeopardy</a:t>
            </a:r>
            <a:r>
              <a:rPr lang="es-ES" dirty="0"/>
              <a:t>!</a:t>
            </a:r>
          </a:p>
          <a:p>
            <a:pPr marL="0" indent="0">
              <a:buNone/>
            </a:pPr>
            <a:endParaRPr lang="es-ES" dirty="0"/>
          </a:p>
        </p:txBody>
      </p:sp>
      <p:sp>
        <p:nvSpPr>
          <p:cNvPr id="3" name="TextBox 2">
            <a:extLst>
              <a:ext uri="{FF2B5EF4-FFF2-40B4-BE49-F238E27FC236}">
                <a16:creationId xmlns:a16="http://schemas.microsoft.com/office/drawing/2014/main" id="{740AB5EB-066B-FAEC-ACDF-09BBA1E748B4}"/>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Big data (2001-presente)</a:t>
            </a:r>
          </a:p>
        </p:txBody>
      </p:sp>
    </p:spTree>
    <p:extLst>
      <p:ext uri="{BB962C8B-B14F-4D97-AF65-F5344CB8AC3E}">
        <p14:creationId xmlns:p14="http://schemas.microsoft.com/office/powerpoint/2010/main" val="42232894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58CA88-463D-4022-323D-DADCE281F0D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BC4C86-A00D-3DEF-C1D2-6DC0F746D97A}"/>
              </a:ext>
            </a:extLst>
          </p:cNvPr>
          <p:cNvSpPr>
            <a:spLocks noGrp="1"/>
          </p:cNvSpPr>
          <p:nvPr>
            <p:ph type="title"/>
          </p:nvPr>
        </p:nvSpPr>
        <p:spPr>
          <a:xfrm>
            <a:off x="4934309" y="922096"/>
            <a:ext cx="6457591" cy="1371030"/>
          </a:xfrm>
        </p:spPr>
        <p:txBody>
          <a:bodyPr/>
          <a:lstStyle/>
          <a:p>
            <a:r>
              <a:rPr lang="es-ES_tradnl" dirty="0"/>
              <a:t>Historia de LA IA</a:t>
            </a:r>
          </a:p>
        </p:txBody>
      </p:sp>
      <p:sp>
        <p:nvSpPr>
          <p:cNvPr id="5" name="Footer Placeholder 4">
            <a:extLst>
              <a:ext uri="{FF2B5EF4-FFF2-40B4-BE49-F238E27FC236}">
                <a16:creationId xmlns:a16="http://schemas.microsoft.com/office/drawing/2014/main" id="{FDA9D2C2-8E85-C348-B0F5-3E3D8F1F77C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F1722324-6B8C-F67F-F7F8-AC5871B917BE}"/>
              </a:ext>
            </a:extLst>
          </p:cNvPr>
          <p:cNvSpPr>
            <a:spLocks noGrp="1"/>
          </p:cNvSpPr>
          <p:nvPr>
            <p:ph type="sldNum" sz="quarter" idx="12"/>
          </p:nvPr>
        </p:nvSpPr>
        <p:spPr/>
        <p:txBody>
          <a:bodyPr/>
          <a:lstStyle/>
          <a:p>
            <a:fld id="{87E7843D-FF13-4365-9478-9625B70A2705}" type="slidenum">
              <a:rPr lang="en-US" smtClean="0"/>
              <a:t>27</a:t>
            </a:fld>
            <a:endParaRPr lang="en-US"/>
          </a:p>
        </p:txBody>
      </p:sp>
      <p:sp>
        <p:nvSpPr>
          <p:cNvPr id="4" name="Content Placeholder 3">
            <a:extLst>
              <a:ext uri="{FF2B5EF4-FFF2-40B4-BE49-F238E27FC236}">
                <a16:creationId xmlns:a16="http://schemas.microsoft.com/office/drawing/2014/main" id="{244E795A-3A22-7666-3C2B-E0EFA7635406}"/>
              </a:ext>
            </a:extLst>
          </p:cNvPr>
          <p:cNvSpPr>
            <a:spLocks noGrp="1"/>
          </p:cNvSpPr>
          <p:nvPr>
            <p:ph idx="1"/>
          </p:nvPr>
        </p:nvSpPr>
        <p:spPr>
          <a:xfrm>
            <a:off x="4934309" y="2293126"/>
            <a:ext cx="6457591" cy="3636088"/>
          </a:xfrm>
        </p:spPr>
        <p:txBody>
          <a:bodyPr>
            <a:normAutofit fontScale="92500" lnSpcReduction="20000"/>
          </a:bodyPr>
          <a:lstStyle/>
          <a:p>
            <a:pPr marL="0" indent="0">
              <a:buNone/>
            </a:pPr>
            <a:r>
              <a:rPr lang="es-ES" dirty="0"/>
              <a:t>Finalmente, con la llegada de Big Data, las redes neuronales, ahora con suficiente procesamiento como para lograr grandes redes y profundas, se logró explotar su potencial. </a:t>
            </a:r>
          </a:p>
          <a:p>
            <a:pPr marL="0" indent="0">
              <a:buNone/>
            </a:pPr>
            <a:r>
              <a:rPr lang="es-ES" dirty="0"/>
              <a:t>Se lograron enormes avances en casi cualquier área que se propusieran implementar estos algoritmos… finalmente con sistemas que son muy parecidos a estructuras nerviosas.</a:t>
            </a:r>
          </a:p>
          <a:p>
            <a:pPr marL="0" indent="0">
              <a:buNone/>
            </a:pPr>
            <a:r>
              <a:rPr lang="es-ES" dirty="0"/>
              <a:t>Deep </a:t>
            </a:r>
            <a:r>
              <a:rPr lang="es-ES" dirty="0" err="1"/>
              <a:t>Learning</a:t>
            </a:r>
            <a:r>
              <a:rPr lang="es-ES" dirty="0"/>
              <a:t> solo se pudo desarrollar en los últimos tiempos, cuando se lograron CPU que pueden realizar 10</a:t>
            </a:r>
            <a:r>
              <a:rPr lang="es-ES" baseline="30000" dirty="0"/>
              <a:t>10</a:t>
            </a:r>
            <a:r>
              <a:rPr lang="es-ES" dirty="0"/>
              <a:t> operaciones por segundo, o gracias al desarrollo de hardware especifico (GPU, TPU o FPGA) para el procesamiento paralelo de tensores (10</a:t>
            </a:r>
            <a:r>
              <a:rPr lang="es-ES" baseline="30000" dirty="0"/>
              <a:t>17</a:t>
            </a:r>
            <a:r>
              <a:rPr lang="es-ES" dirty="0"/>
              <a:t> operaciones/segundo). Y además gracias a Big Data con </a:t>
            </a:r>
            <a:r>
              <a:rPr lang="es-ES" dirty="0" err="1"/>
              <a:t>Petabytes</a:t>
            </a:r>
            <a:r>
              <a:rPr lang="es-ES" dirty="0"/>
              <a:t> de datos para entrenar.</a:t>
            </a:r>
          </a:p>
        </p:txBody>
      </p:sp>
      <p:sp>
        <p:nvSpPr>
          <p:cNvPr id="3" name="TextBox 2">
            <a:extLst>
              <a:ext uri="{FF2B5EF4-FFF2-40B4-BE49-F238E27FC236}">
                <a16:creationId xmlns:a16="http://schemas.microsoft.com/office/drawing/2014/main" id="{F55D4935-0FDA-9E68-B560-E841F99607DE}"/>
              </a:ext>
            </a:extLst>
          </p:cNvPr>
          <p:cNvSpPr txBox="1"/>
          <p:nvPr/>
        </p:nvSpPr>
        <p:spPr>
          <a:xfrm>
            <a:off x="4934309" y="1681324"/>
            <a:ext cx="6657057" cy="461665"/>
          </a:xfrm>
          <a:prstGeom prst="rect">
            <a:avLst/>
          </a:prstGeom>
          <a:noFill/>
        </p:spPr>
        <p:txBody>
          <a:bodyPr wrap="square" rtlCol="0">
            <a:spAutoFit/>
          </a:bodyPr>
          <a:lstStyle/>
          <a:p>
            <a:r>
              <a:rPr lang="es-ES_tradnl" sz="2400" dirty="0">
                <a:latin typeface="+mj-lt"/>
              </a:rPr>
              <a:t>Deep </a:t>
            </a:r>
            <a:r>
              <a:rPr lang="es-ES_tradnl" sz="2400" dirty="0" err="1">
                <a:latin typeface="+mj-lt"/>
              </a:rPr>
              <a:t>Learning</a:t>
            </a:r>
            <a:r>
              <a:rPr lang="es-ES_tradnl" sz="2400" dirty="0">
                <a:latin typeface="+mj-lt"/>
              </a:rPr>
              <a:t> (2001-presente)</a:t>
            </a:r>
          </a:p>
        </p:txBody>
      </p:sp>
      <p:pic>
        <p:nvPicPr>
          <p:cNvPr id="11" name="Picture 10" descr="A person standing in front of a large pink and purple building&#10;&#10;AI-generated content may be incorrect.">
            <a:extLst>
              <a:ext uri="{FF2B5EF4-FFF2-40B4-BE49-F238E27FC236}">
                <a16:creationId xmlns:a16="http://schemas.microsoft.com/office/drawing/2014/main" id="{E793F417-06DD-C53C-C9D1-DDC3B611D001}"/>
              </a:ext>
            </a:extLst>
          </p:cNvPr>
          <p:cNvPicPr>
            <a:picLocks noChangeAspect="1"/>
          </p:cNvPicPr>
          <p:nvPr/>
        </p:nvPicPr>
        <p:blipFill>
          <a:blip r:embed="rId3"/>
          <a:stretch>
            <a:fillRect/>
          </a:stretch>
        </p:blipFill>
        <p:spPr>
          <a:xfrm>
            <a:off x="893009" y="962757"/>
            <a:ext cx="3715378" cy="4932485"/>
          </a:xfrm>
          <a:prstGeom prst="rect">
            <a:avLst/>
          </a:prstGeom>
        </p:spPr>
      </p:pic>
    </p:spTree>
    <p:extLst>
      <p:ext uri="{BB962C8B-B14F-4D97-AF65-F5344CB8AC3E}">
        <p14:creationId xmlns:p14="http://schemas.microsoft.com/office/powerpoint/2010/main" val="6222681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E5543E7-87B0-70F5-0A28-81CCEAB5EFC6}"/>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25C011-7085-1AE0-1774-C7918266B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AF7241A-24F1-3F97-25A9-3E8BD3321B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4D1ED24F-7609-30CA-16BC-0567593605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7E7DBF6-CE8D-9D7F-A2AA-8B6732415E7E}"/>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Beneficios y Riesgos de la IA</a:t>
            </a:r>
          </a:p>
        </p:txBody>
      </p:sp>
      <p:pic>
        <p:nvPicPr>
          <p:cNvPr id="4" name="Picture 3" descr="Vector background of vibrant colors splashing">
            <a:extLst>
              <a:ext uri="{FF2B5EF4-FFF2-40B4-BE49-F238E27FC236}">
                <a16:creationId xmlns:a16="http://schemas.microsoft.com/office/drawing/2014/main" id="{5E0375EA-AD74-350E-ADD6-099A4E18F1F2}"/>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321080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DE1636-8E42-3D69-6462-21F4729BC8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E03CED-5CC5-548C-76A5-0822FABCEE6D}"/>
              </a:ext>
            </a:extLst>
          </p:cNvPr>
          <p:cNvSpPr>
            <a:spLocks noGrp="1"/>
          </p:cNvSpPr>
          <p:nvPr>
            <p:ph type="title"/>
          </p:nvPr>
        </p:nvSpPr>
        <p:spPr/>
        <p:txBody>
          <a:bodyPr/>
          <a:lstStyle/>
          <a:p>
            <a:r>
              <a:rPr lang="es-ES_tradnl" dirty="0"/>
              <a:t>Beneficios de LA IA</a:t>
            </a:r>
          </a:p>
        </p:txBody>
      </p:sp>
      <p:sp>
        <p:nvSpPr>
          <p:cNvPr id="5" name="Footer Placeholder 4">
            <a:extLst>
              <a:ext uri="{FF2B5EF4-FFF2-40B4-BE49-F238E27FC236}">
                <a16:creationId xmlns:a16="http://schemas.microsoft.com/office/drawing/2014/main" id="{63DA52C0-915D-62B7-A099-37D4A27D06A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6D877A0-B140-068D-E079-8E5D8FAD338D}"/>
              </a:ext>
            </a:extLst>
          </p:cNvPr>
          <p:cNvSpPr>
            <a:spLocks noGrp="1"/>
          </p:cNvSpPr>
          <p:nvPr>
            <p:ph type="sldNum" sz="quarter" idx="12"/>
          </p:nvPr>
        </p:nvSpPr>
        <p:spPr/>
        <p:txBody>
          <a:bodyPr/>
          <a:lstStyle/>
          <a:p>
            <a:fld id="{87E7843D-FF13-4365-9478-9625B70A2705}" type="slidenum">
              <a:rPr lang="en-US" smtClean="0"/>
              <a:t>29</a:t>
            </a:fld>
            <a:endParaRPr lang="en-US"/>
          </a:p>
        </p:txBody>
      </p:sp>
      <p:sp>
        <p:nvSpPr>
          <p:cNvPr id="4" name="Content Placeholder 3">
            <a:extLst>
              <a:ext uri="{FF2B5EF4-FFF2-40B4-BE49-F238E27FC236}">
                <a16:creationId xmlns:a16="http://schemas.microsoft.com/office/drawing/2014/main" id="{E047920D-4AD0-5754-38C0-77298D0675EF}"/>
              </a:ext>
            </a:extLst>
          </p:cNvPr>
          <p:cNvSpPr>
            <a:spLocks noGrp="1"/>
          </p:cNvSpPr>
          <p:nvPr>
            <p:ph idx="1"/>
          </p:nvPr>
        </p:nvSpPr>
        <p:spPr>
          <a:xfrm>
            <a:off x="700635" y="2293126"/>
            <a:ext cx="7001427" cy="3636088"/>
          </a:xfrm>
        </p:spPr>
        <p:txBody>
          <a:bodyPr>
            <a:normAutofit/>
          </a:bodyPr>
          <a:lstStyle/>
          <a:p>
            <a:r>
              <a:rPr lang="es-ES" dirty="0"/>
              <a:t>La entera civilización es el producto de inteligencia humana. Las maquinas inteligentes nos pueden elevar este techo.</a:t>
            </a:r>
          </a:p>
          <a:p>
            <a:r>
              <a:rPr lang="es-ES" dirty="0"/>
              <a:t>Robots e IA pueden eliminar a la humanidad de tareas nimias.</a:t>
            </a:r>
          </a:p>
          <a:p>
            <a:r>
              <a:rPr lang="es-ES" dirty="0"/>
              <a:t>Puede acelerar investigaciones científicas.</a:t>
            </a:r>
          </a:p>
          <a:p>
            <a:r>
              <a:rPr lang="es-ES" dirty="0"/>
              <a:t>Y más, ¿ cuales se les ocurren?</a:t>
            </a:r>
          </a:p>
          <a:p>
            <a:pPr marL="0" indent="0">
              <a:buNone/>
            </a:pPr>
            <a:endParaRPr lang="es-ES" dirty="0"/>
          </a:p>
        </p:txBody>
      </p:sp>
      <p:pic>
        <p:nvPicPr>
          <p:cNvPr id="7" name="Picture 6" descr="A robot painting a wall&#10;&#10;AI-generated content may be incorrect.">
            <a:extLst>
              <a:ext uri="{FF2B5EF4-FFF2-40B4-BE49-F238E27FC236}">
                <a16:creationId xmlns:a16="http://schemas.microsoft.com/office/drawing/2014/main" id="{0058E263-D214-3ACA-6F36-D4ACB9C2C7C9}"/>
              </a:ext>
            </a:extLst>
          </p:cNvPr>
          <p:cNvPicPr>
            <a:picLocks noChangeAspect="1"/>
          </p:cNvPicPr>
          <p:nvPr/>
        </p:nvPicPr>
        <p:blipFill>
          <a:blip r:embed="rId3"/>
          <a:stretch>
            <a:fillRect/>
          </a:stretch>
        </p:blipFill>
        <p:spPr>
          <a:xfrm>
            <a:off x="7702062" y="1030635"/>
            <a:ext cx="3689838" cy="4898579"/>
          </a:xfrm>
          <a:prstGeom prst="rect">
            <a:avLst/>
          </a:prstGeom>
        </p:spPr>
      </p:pic>
    </p:spTree>
    <p:extLst>
      <p:ext uri="{BB962C8B-B14F-4D97-AF65-F5344CB8AC3E}">
        <p14:creationId xmlns:p14="http://schemas.microsoft.com/office/powerpoint/2010/main" val="37181443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4BECB4-F27B-1CC7-39C4-7E93D59BFB2D}"/>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C30665E-D592-446F-98EB-15F172A226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A098BD5-C827-C457-D003-604C728F26B0}"/>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Inteligencia Artificial</a:t>
            </a:r>
          </a:p>
        </p:txBody>
      </p:sp>
      <p:pic>
        <p:nvPicPr>
          <p:cNvPr id="4" name="Picture 3" descr="Vector background of vibrant colors splashing">
            <a:extLst>
              <a:ext uri="{FF2B5EF4-FFF2-40B4-BE49-F238E27FC236}">
                <a16:creationId xmlns:a16="http://schemas.microsoft.com/office/drawing/2014/main" id="{201C4C40-33AE-980F-4F65-F2AAF88182E6}"/>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
        <p:nvSpPr>
          <p:cNvPr id="8" name="Subtitle 7">
            <a:extLst>
              <a:ext uri="{FF2B5EF4-FFF2-40B4-BE49-F238E27FC236}">
                <a16:creationId xmlns:a16="http://schemas.microsoft.com/office/drawing/2014/main" id="{22E5F711-BB10-D9D5-656F-BD11A5C76F47}"/>
              </a:ext>
            </a:extLst>
          </p:cNvPr>
          <p:cNvSpPr>
            <a:spLocks noGrp="1"/>
          </p:cNvSpPr>
          <p:nvPr>
            <p:ph type="subTitle" idx="1"/>
          </p:nvPr>
        </p:nvSpPr>
        <p:spPr/>
        <p:txBody>
          <a:bodyPr/>
          <a:lstStyle/>
          <a:p>
            <a:endParaRPr lang="es-ES_tradnl"/>
          </a:p>
        </p:txBody>
      </p:sp>
    </p:spTree>
    <p:extLst>
      <p:ext uri="{BB962C8B-B14F-4D97-AF65-F5344CB8AC3E}">
        <p14:creationId xmlns:p14="http://schemas.microsoft.com/office/powerpoint/2010/main" val="373914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76AFE8-AF8C-99D1-CB49-B2AF8B2370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FA8202-D485-1458-90E7-E30BE2B2FD77}"/>
              </a:ext>
            </a:extLst>
          </p:cNvPr>
          <p:cNvSpPr>
            <a:spLocks noGrp="1"/>
          </p:cNvSpPr>
          <p:nvPr>
            <p:ph type="title"/>
          </p:nvPr>
        </p:nvSpPr>
        <p:spPr/>
        <p:txBody>
          <a:bodyPr/>
          <a:lstStyle/>
          <a:p>
            <a:r>
              <a:rPr lang="es-ES_tradnl" dirty="0"/>
              <a:t>Riesgos de LA IA</a:t>
            </a:r>
          </a:p>
        </p:txBody>
      </p:sp>
      <p:sp>
        <p:nvSpPr>
          <p:cNvPr id="5" name="Footer Placeholder 4">
            <a:extLst>
              <a:ext uri="{FF2B5EF4-FFF2-40B4-BE49-F238E27FC236}">
                <a16:creationId xmlns:a16="http://schemas.microsoft.com/office/drawing/2014/main" id="{4C3E83EE-3102-A2FA-D9CA-9555CED2ECE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8A41A784-1321-3C78-D3FB-6ADFCC174E0A}"/>
              </a:ext>
            </a:extLst>
          </p:cNvPr>
          <p:cNvSpPr>
            <a:spLocks noGrp="1"/>
          </p:cNvSpPr>
          <p:nvPr>
            <p:ph type="sldNum" sz="quarter" idx="12"/>
          </p:nvPr>
        </p:nvSpPr>
        <p:spPr/>
        <p:txBody>
          <a:bodyPr/>
          <a:lstStyle/>
          <a:p>
            <a:fld id="{87E7843D-FF13-4365-9478-9625B70A2705}" type="slidenum">
              <a:rPr lang="en-US" smtClean="0"/>
              <a:t>30</a:t>
            </a:fld>
            <a:endParaRPr lang="en-US"/>
          </a:p>
        </p:txBody>
      </p:sp>
      <p:sp>
        <p:nvSpPr>
          <p:cNvPr id="4" name="Content Placeholder 3">
            <a:extLst>
              <a:ext uri="{FF2B5EF4-FFF2-40B4-BE49-F238E27FC236}">
                <a16:creationId xmlns:a16="http://schemas.microsoft.com/office/drawing/2014/main" id="{EFD7789B-3273-560B-6E3F-2C80CAE5C182}"/>
              </a:ext>
            </a:extLst>
          </p:cNvPr>
          <p:cNvSpPr>
            <a:spLocks noGrp="1"/>
          </p:cNvSpPr>
          <p:nvPr>
            <p:ph idx="1"/>
          </p:nvPr>
        </p:nvSpPr>
        <p:spPr>
          <a:xfrm>
            <a:off x="4334608" y="2293126"/>
            <a:ext cx="7057291" cy="3636088"/>
          </a:xfrm>
        </p:spPr>
        <p:txBody>
          <a:bodyPr>
            <a:normAutofit/>
          </a:bodyPr>
          <a:lstStyle/>
          <a:p>
            <a:r>
              <a:rPr lang="es-ES" dirty="0"/>
              <a:t>Armas letales autónomas.</a:t>
            </a:r>
          </a:p>
          <a:p>
            <a:r>
              <a:rPr lang="es-ES" dirty="0"/>
              <a:t>Vigilancia y persuasión (a lo 1984).</a:t>
            </a:r>
          </a:p>
          <a:p>
            <a:r>
              <a:rPr lang="es-ES" dirty="0"/>
              <a:t>Toma de decisiones sesgadas.</a:t>
            </a:r>
          </a:p>
          <a:p>
            <a:r>
              <a:rPr lang="es-ES" dirty="0"/>
              <a:t>Impacto en empleos.</a:t>
            </a:r>
          </a:p>
          <a:p>
            <a:r>
              <a:rPr lang="es-ES" dirty="0"/>
              <a:t>Implementación en aplicaciones críticas en seguridad.</a:t>
            </a:r>
          </a:p>
          <a:p>
            <a:r>
              <a:rPr lang="es-ES" dirty="0"/>
              <a:t>Ciberseguridad.  </a:t>
            </a:r>
          </a:p>
          <a:p>
            <a:pPr marL="0" indent="0">
              <a:buNone/>
            </a:pPr>
            <a:endParaRPr lang="es-ES" dirty="0"/>
          </a:p>
        </p:txBody>
      </p:sp>
      <p:pic>
        <p:nvPicPr>
          <p:cNvPr id="7" name="Picture 6" descr="A group of drones flying over a city&#10;&#10;AI-generated content may be incorrect.">
            <a:extLst>
              <a:ext uri="{FF2B5EF4-FFF2-40B4-BE49-F238E27FC236}">
                <a16:creationId xmlns:a16="http://schemas.microsoft.com/office/drawing/2014/main" id="{8F949D48-FD4A-C1B7-8883-825D014ED956}"/>
              </a:ext>
            </a:extLst>
          </p:cNvPr>
          <p:cNvPicPr>
            <a:picLocks noChangeAspect="1"/>
          </p:cNvPicPr>
          <p:nvPr/>
        </p:nvPicPr>
        <p:blipFill>
          <a:blip r:embed="rId3"/>
          <a:stretch>
            <a:fillRect/>
          </a:stretch>
        </p:blipFill>
        <p:spPr>
          <a:xfrm>
            <a:off x="800100" y="1576095"/>
            <a:ext cx="3358662" cy="4458914"/>
          </a:xfrm>
          <a:prstGeom prst="rect">
            <a:avLst/>
          </a:prstGeom>
        </p:spPr>
      </p:pic>
    </p:spTree>
    <p:extLst>
      <p:ext uri="{BB962C8B-B14F-4D97-AF65-F5344CB8AC3E}">
        <p14:creationId xmlns:p14="http://schemas.microsoft.com/office/powerpoint/2010/main" val="2628444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66C77C-06BB-CBBC-C915-B6BFD6785C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D22063-0488-413C-9943-129EB9D67ED5}"/>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7DC558C6-1A2F-CB85-063F-92E9E3ABC6F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E8A6D7C-B4EC-626D-46B5-BF53B8E5A6BE}"/>
              </a:ext>
            </a:extLst>
          </p:cNvPr>
          <p:cNvSpPr>
            <a:spLocks noGrp="1"/>
          </p:cNvSpPr>
          <p:nvPr>
            <p:ph type="sldNum" sz="quarter" idx="12"/>
          </p:nvPr>
        </p:nvSpPr>
        <p:spPr/>
        <p:txBody>
          <a:bodyPr/>
          <a:lstStyle/>
          <a:p>
            <a:fld id="{87E7843D-FF13-4365-9478-9625B70A2705}" type="slidenum">
              <a:rPr lang="en-US" smtClean="0"/>
              <a:t>4</a:t>
            </a:fld>
            <a:endParaRPr lang="en-US"/>
          </a:p>
        </p:txBody>
      </p:sp>
      <p:sp>
        <p:nvSpPr>
          <p:cNvPr id="4" name="Content Placeholder 3">
            <a:extLst>
              <a:ext uri="{FF2B5EF4-FFF2-40B4-BE49-F238E27FC236}">
                <a16:creationId xmlns:a16="http://schemas.microsoft.com/office/drawing/2014/main" id="{A87843D1-FFF7-F28B-E126-D5C29051F0DD}"/>
              </a:ext>
            </a:extLst>
          </p:cNvPr>
          <p:cNvSpPr>
            <a:spLocks noGrp="1"/>
          </p:cNvSpPr>
          <p:nvPr>
            <p:ph idx="1"/>
          </p:nvPr>
        </p:nvSpPr>
        <p:spPr/>
        <p:txBody>
          <a:bodyPr>
            <a:normAutofit/>
          </a:bodyPr>
          <a:lstStyle/>
          <a:p>
            <a:r>
              <a:rPr lang="es-ES_tradnl" dirty="0"/>
              <a:t>La primera pregunta que nos hacemos es que es la </a:t>
            </a:r>
            <a:r>
              <a:rPr lang="es-ES_tradnl" b="1" dirty="0">
                <a:solidFill>
                  <a:schemeClr val="accent6">
                    <a:lumMod val="60000"/>
                    <a:lumOff val="40000"/>
                  </a:schemeClr>
                </a:solidFill>
              </a:rPr>
              <a:t>Inteligencia Artificial (IA)</a:t>
            </a:r>
          </a:p>
          <a:p>
            <a:r>
              <a:rPr lang="es-ES_tradnl" dirty="0"/>
              <a:t>Como siempre en estos campos de vanguardia, no hay una sola definición.</a:t>
            </a:r>
          </a:p>
          <a:p>
            <a:r>
              <a:rPr lang="es-ES_tradnl" dirty="0"/>
              <a:t>Según Stuart Russell y Peter </a:t>
            </a:r>
            <a:r>
              <a:rPr lang="es-ES_tradnl" dirty="0" err="1"/>
              <a:t>Norvig</a:t>
            </a:r>
            <a:r>
              <a:rPr lang="es-ES_tradnl" dirty="0"/>
              <a:t>:</a:t>
            </a:r>
          </a:p>
          <a:p>
            <a:pPr lvl="1"/>
            <a:r>
              <a:rPr lang="es-ES_tradnl" dirty="0"/>
              <a:t>A veces se define en función de: </a:t>
            </a:r>
          </a:p>
          <a:p>
            <a:pPr lvl="2"/>
            <a:r>
              <a:rPr lang="es-ES_tradnl" dirty="0"/>
              <a:t>La fidelidad del desempeño humano (u otro animal)</a:t>
            </a:r>
          </a:p>
          <a:p>
            <a:pPr lvl="2"/>
            <a:r>
              <a:rPr lang="es-ES_tradnl" dirty="0"/>
              <a:t>Hacer “lo correcto” (racionalidad)</a:t>
            </a:r>
          </a:p>
          <a:p>
            <a:pPr lvl="1"/>
            <a:r>
              <a:rPr lang="es-ES_tradnl" dirty="0"/>
              <a:t>También se considera una propiedad:</a:t>
            </a:r>
          </a:p>
          <a:p>
            <a:pPr lvl="2"/>
            <a:r>
              <a:rPr lang="es-ES_tradnl" dirty="0"/>
              <a:t>De los procesos de pensamiento y razonamiento internos.</a:t>
            </a:r>
          </a:p>
          <a:p>
            <a:pPr lvl="2"/>
            <a:r>
              <a:rPr lang="es-ES_tradnl" dirty="0"/>
              <a:t>Del comportamiento, es decir una característica externa.</a:t>
            </a:r>
          </a:p>
          <a:p>
            <a:endParaRPr lang="es-ES_tradnl" dirty="0"/>
          </a:p>
        </p:txBody>
      </p:sp>
    </p:spTree>
    <p:extLst>
      <p:ext uri="{BB962C8B-B14F-4D97-AF65-F5344CB8AC3E}">
        <p14:creationId xmlns:p14="http://schemas.microsoft.com/office/powerpoint/2010/main" val="11476075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393D24-CF7F-1433-4054-97947B9636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700B57-2C73-5A10-2AE1-25A151BE6FB7}"/>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C7650315-A504-EE3A-7C51-00D6815D391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1B89B86-2054-2ADB-B2AE-248213D36CC9}"/>
              </a:ext>
            </a:extLst>
          </p:cNvPr>
          <p:cNvSpPr>
            <a:spLocks noGrp="1"/>
          </p:cNvSpPr>
          <p:nvPr>
            <p:ph type="sldNum" sz="quarter" idx="12"/>
          </p:nvPr>
        </p:nvSpPr>
        <p:spPr/>
        <p:txBody>
          <a:bodyPr/>
          <a:lstStyle/>
          <a:p>
            <a:fld id="{87E7843D-FF13-4365-9478-9625B70A2705}" type="slidenum">
              <a:rPr lang="en-US" smtClean="0"/>
              <a:t>5</a:t>
            </a:fld>
            <a:endParaRPr lang="en-US"/>
          </a:p>
        </p:txBody>
      </p:sp>
      <p:sp>
        <p:nvSpPr>
          <p:cNvPr id="3" name="TextBox 2">
            <a:extLst>
              <a:ext uri="{FF2B5EF4-FFF2-40B4-BE49-F238E27FC236}">
                <a16:creationId xmlns:a16="http://schemas.microsoft.com/office/drawing/2014/main" id="{86A0F3F8-DE3B-8CFA-1182-8DCEE6783907}"/>
              </a:ext>
            </a:extLst>
          </p:cNvPr>
          <p:cNvSpPr txBox="1"/>
          <p:nvPr/>
        </p:nvSpPr>
        <p:spPr>
          <a:xfrm>
            <a:off x="715381" y="1681324"/>
            <a:ext cx="5474403" cy="461665"/>
          </a:xfrm>
          <a:prstGeom prst="rect">
            <a:avLst/>
          </a:prstGeom>
          <a:noFill/>
        </p:spPr>
        <p:txBody>
          <a:bodyPr wrap="square" rtlCol="0">
            <a:spAutoFit/>
          </a:bodyPr>
          <a:lstStyle/>
          <a:p>
            <a:r>
              <a:rPr lang="es-ES_tradnl" sz="2400" dirty="0">
                <a:latin typeface="+mj-lt"/>
              </a:rPr>
              <a:t>Actuando humanamente – El test de Turing</a:t>
            </a:r>
          </a:p>
        </p:txBody>
      </p:sp>
      <p:pic>
        <p:nvPicPr>
          <p:cNvPr id="9" name="Picture 8" descr="A cartoon of a person sitting at a desk with a robot&#10;&#10;AI-generated content may be incorrect.">
            <a:extLst>
              <a:ext uri="{FF2B5EF4-FFF2-40B4-BE49-F238E27FC236}">
                <a16:creationId xmlns:a16="http://schemas.microsoft.com/office/drawing/2014/main" id="{189F9418-DB00-0CC8-BDAB-C3165F4B30FD}"/>
              </a:ext>
            </a:extLst>
          </p:cNvPr>
          <p:cNvPicPr>
            <a:picLocks noChangeAspect="1"/>
          </p:cNvPicPr>
          <p:nvPr/>
        </p:nvPicPr>
        <p:blipFill>
          <a:blip r:embed="rId3"/>
          <a:srcRect t="9038" b="5582"/>
          <a:stretch/>
        </p:blipFill>
        <p:spPr>
          <a:xfrm>
            <a:off x="2160067" y="2293126"/>
            <a:ext cx="7772400" cy="3719147"/>
          </a:xfrm>
          <a:prstGeom prst="rect">
            <a:avLst/>
          </a:prstGeom>
        </p:spPr>
      </p:pic>
    </p:spTree>
    <p:extLst>
      <p:ext uri="{BB962C8B-B14F-4D97-AF65-F5344CB8AC3E}">
        <p14:creationId xmlns:p14="http://schemas.microsoft.com/office/powerpoint/2010/main" val="24723318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12F761-A8F5-95BD-4407-7A035F0622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83DEDF-4E14-8F8D-C2E4-AF82704EE6D3}"/>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F73EEE6B-1B7E-E882-6077-3968952EAAC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F1F54F9-162F-45C0-7FC1-1180A919E124}"/>
              </a:ext>
            </a:extLst>
          </p:cNvPr>
          <p:cNvSpPr>
            <a:spLocks noGrp="1"/>
          </p:cNvSpPr>
          <p:nvPr>
            <p:ph type="sldNum" sz="quarter" idx="12"/>
          </p:nvPr>
        </p:nvSpPr>
        <p:spPr/>
        <p:txBody>
          <a:bodyPr/>
          <a:lstStyle/>
          <a:p>
            <a:fld id="{87E7843D-FF13-4365-9478-9625B70A2705}" type="slidenum">
              <a:rPr lang="en-US" smtClean="0"/>
              <a:t>6</a:t>
            </a:fld>
            <a:endParaRPr lang="en-US"/>
          </a:p>
        </p:txBody>
      </p:sp>
      <p:sp>
        <p:nvSpPr>
          <p:cNvPr id="4" name="Content Placeholder 3">
            <a:extLst>
              <a:ext uri="{FF2B5EF4-FFF2-40B4-BE49-F238E27FC236}">
                <a16:creationId xmlns:a16="http://schemas.microsoft.com/office/drawing/2014/main" id="{911C674C-E8BB-EAE7-FC3B-681A40E08F3A}"/>
              </a:ext>
            </a:extLst>
          </p:cNvPr>
          <p:cNvSpPr>
            <a:spLocks noGrp="1"/>
          </p:cNvSpPr>
          <p:nvPr>
            <p:ph idx="1"/>
          </p:nvPr>
        </p:nvSpPr>
        <p:spPr/>
        <p:txBody>
          <a:bodyPr>
            <a:normAutofit/>
          </a:bodyPr>
          <a:lstStyle/>
          <a:p>
            <a:pPr marL="0" indent="0">
              <a:buNone/>
            </a:pPr>
            <a:r>
              <a:rPr lang="es-ES_tradnl" b="1" dirty="0"/>
              <a:t>El test de Turing</a:t>
            </a:r>
          </a:p>
          <a:p>
            <a:pPr marL="0" indent="0">
              <a:buNone/>
            </a:pPr>
            <a:r>
              <a:rPr lang="es-ES_tradnl" dirty="0"/>
              <a:t>Programar un software para pasar rigurosamente el test implica un gran trabajo. Este software debe contar con las siguientes capacidades: </a:t>
            </a:r>
          </a:p>
          <a:p>
            <a:r>
              <a:rPr lang="es-ES_tradnl" b="1" dirty="0">
                <a:solidFill>
                  <a:schemeClr val="accent6">
                    <a:lumMod val="60000"/>
                    <a:lumOff val="40000"/>
                  </a:schemeClr>
                </a:solidFill>
              </a:rPr>
              <a:t>Procesamiento natural del lenguaje </a:t>
            </a:r>
            <a:r>
              <a:rPr lang="es-ES_tradnl" dirty="0"/>
              <a:t>para comunicarse exitosamente en un lenguaje humano.</a:t>
            </a:r>
          </a:p>
          <a:p>
            <a:r>
              <a:rPr lang="es-ES_tradnl" b="1" dirty="0">
                <a:solidFill>
                  <a:schemeClr val="accent4">
                    <a:lumMod val="60000"/>
                    <a:lumOff val="40000"/>
                  </a:schemeClr>
                </a:solidFill>
              </a:rPr>
              <a:t>Representación de conocimiento </a:t>
            </a:r>
            <a:r>
              <a:rPr lang="es-ES_tradnl" dirty="0"/>
              <a:t>para almacenar lo que conoce o escucha. </a:t>
            </a:r>
          </a:p>
          <a:p>
            <a:r>
              <a:rPr lang="es-ES_tradnl" b="1" dirty="0">
                <a:solidFill>
                  <a:schemeClr val="accent1">
                    <a:lumMod val="75000"/>
                  </a:schemeClr>
                </a:solidFill>
              </a:rPr>
              <a:t>Razonamiento automático </a:t>
            </a:r>
            <a:r>
              <a:rPr lang="es-ES_tradnl" dirty="0"/>
              <a:t>para responder a las preguntar y obtener nuevas conclusiones.</a:t>
            </a:r>
          </a:p>
          <a:p>
            <a:r>
              <a:rPr lang="es-ES_tradnl" b="1" dirty="0">
                <a:solidFill>
                  <a:schemeClr val="tx2">
                    <a:lumMod val="50000"/>
                    <a:lumOff val="50000"/>
                  </a:schemeClr>
                </a:solidFill>
              </a:rPr>
              <a:t>Aprendizaje automático </a:t>
            </a:r>
            <a:r>
              <a:rPr lang="es-ES_tradnl" dirty="0"/>
              <a:t>para adaptarse a las nuevas circunstancias y para detectar y extrapolar patrones.</a:t>
            </a:r>
          </a:p>
          <a:p>
            <a:pPr marL="0" indent="0">
              <a:buNone/>
            </a:pPr>
            <a:endParaRPr lang="es-ES_tradnl" dirty="0"/>
          </a:p>
        </p:txBody>
      </p:sp>
      <p:sp>
        <p:nvSpPr>
          <p:cNvPr id="3" name="TextBox 2">
            <a:extLst>
              <a:ext uri="{FF2B5EF4-FFF2-40B4-BE49-F238E27FC236}">
                <a16:creationId xmlns:a16="http://schemas.microsoft.com/office/drawing/2014/main" id="{6BAA419A-693E-7676-4DCA-E0D886B77B2F}"/>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Actuando humanamente</a:t>
            </a:r>
          </a:p>
        </p:txBody>
      </p:sp>
    </p:spTree>
    <p:extLst>
      <p:ext uri="{BB962C8B-B14F-4D97-AF65-F5344CB8AC3E}">
        <p14:creationId xmlns:p14="http://schemas.microsoft.com/office/powerpoint/2010/main" val="26302388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D14523-67B8-9DEF-D390-E763877748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353312-79B1-E114-BE94-5C06820F6AE3}"/>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9E7DE56F-16F2-B8E3-66AD-106E8B5E540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A3D9C8C-098E-8C0B-D2F4-5BB40EFF2644}"/>
              </a:ext>
            </a:extLst>
          </p:cNvPr>
          <p:cNvSpPr>
            <a:spLocks noGrp="1"/>
          </p:cNvSpPr>
          <p:nvPr>
            <p:ph type="sldNum" sz="quarter" idx="12"/>
          </p:nvPr>
        </p:nvSpPr>
        <p:spPr/>
        <p:txBody>
          <a:bodyPr/>
          <a:lstStyle/>
          <a:p>
            <a:fld id="{87E7843D-FF13-4365-9478-9625B70A2705}" type="slidenum">
              <a:rPr lang="en-US" smtClean="0"/>
              <a:t>7</a:t>
            </a:fld>
            <a:endParaRPr lang="en-US"/>
          </a:p>
        </p:txBody>
      </p:sp>
      <p:sp>
        <p:nvSpPr>
          <p:cNvPr id="4" name="Content Placeholder 3">
            <a:extLst>
              <a:ext uri="{FF2B5EF4-FFF2-40B4-BE49-F238E27FC236}">
                <a16:creationId xmlns:a16="http://schemas.microsoft.com/office/drawing/2014/main" id="{B5D51882-E52B-AD82-C17C-347CF496A008}"/>
              </a:ext>
            </a:extLst>
          </p:cNvPr>
          <p:cNvSpPr>
            <a:spLocks noGrp="1"/>
          </p:cNvSpPr>
          <p:nvPr>
            <p:ph idx="1"/>
          </p:nvPr>
        </p:nvSpPr>
        <p:spPr/>
        <p:txBody>
          <a:bodyPr>
            <a:normAutofit lnSpcReduction="10000"/>
          </a:bodyPr>
          <a:lstStyle/>
          <a:p>
            <a:pPr marL="0" indent="0">
              <a:buNone/>
            </a:pPr>
            <a:r>
              <a:rPr lang="es-ES_tradnl" dirty="0"/>
              <a:t>El filósofo Aristóteles fue el primero en intentar codificar “pensar correctamente”. </a:t>
            </a:r>
          </a:p>
          <a:p>
            <a:pPr marL="0" indent="0">
              <a:buNone/>
            </a:pPr>
            <a:r>
              <a:rPr lang="es-ES_tradnl" dirty="0"/>
              <a:t>Sus </a:t>
            </a:r>
            <a:r>
              <a:rPr lang="es-ES_tradnl" b="1" dirty="0">
                <a:solidFill>
                  <a:schemeClr val="accent2">
                    <a:lumMod val="75000"/>
                  </a:schemeClr>
                </a:solidFill>
              </a:rPr>
              <a:t>silogismos</a:t>
            </a:r>
            <a:r>
              <a:rPr lang="es-ES_tradnl" dirty="0"/>
              <a:t> proveyeron un patrón para estructuras argumentales que siempre llevan a conclusiones correctas dados unas premisas correctas.</a:t>
            </a:r>
          </a:p>
          <a:p>
            <a:pPr marL="0" indent="0" algn="ctr">
              <a:buNone/>
            </a:pPr>
            <a:r>
              <a:rPr lang="es-ES_tradnl" b="1" dirty="0">
                <a:solidFill>
                  <a:schemeClr val="accent6">
                    <a:lumMod val="75000"/>
                  </a:schemeClr>
                </a:solidFill>
              </a:rPr>
              <a:t>“Sócrates es un hombre y todos los hombres son mortales entonces Sócrates es mortal”</a:t>
            </a:r>
          </a:p>
          <a:p>
            <a:pPr marL="0" indent="0">
              <a:buNone/>
            </a:pPr>
            <a:r>
              <a:rPr lang="es-ES_tradnl" dirty="0"/>
              <a:t>Estas leyes de pensamiento derivador en el campo de la </a:t>
            </a:r>
            <a:r>
              <a:rPr lang="es-ES_tradnl" b="1" dirty="0"/>
              <a:t>lógica</a:t>
            </a:r>
            <a:r>
              <a:rPr lang="es-ES_tradnl" dirty="0"/>
              <a:t>.</a:t>
            </a:r>
          </a:p>
          <a:p>
            <a:pPr marL="0" indent="0">
              <a:buNone/>
            </a:pPr>
            <a:r>
              <a:rPr lang="es-ES_tradnl" dirty="0"/>
              <a:t>En el siglo XVIII se desarrolló una notación precisa </a:t>
            </a:r>
            <a:r>
              <a:rPr lang="es-ES_tradnl" sz="2000" dirty="0"/>
              <a:t>para los enunciados sobre los objetos del mundo y las relaciones entre ellos.</a:t>
            </a:r>
          </a:p>
          <a:p>
            <a:pPr marL="0" indent="0">
              <a:buNone/>
            </a:pPr>
            <a:r>
              <a:rPr lang="es-ES_tradnl" dirty="0"/>
              <a:t>Para 1965, programadores pudieron resolver informáticamente cualquier problema de lógica resoluble usando la notación lógica. </a:t>
            </a:r>
          </a:p>
        </p:txBody>
      </p:sp>
      <p:sp>
        <p:nvSpPr>
          <p:cNvPr id="3" name="TextBox 2">
            <a:extLst>
              <a:ext uri="{FF2B5EF4-FFF2-40B4-BE49-F238E27FC236}">
                <a16:creationId xmlns:a16="http://schemas.microsoft.com/office/drawing/2014/main" id="{43090B7B-6B9A-195F-3397-847CA0A4AE91}"/>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Pensando racionalmente</a:t>
            </a:r>
          </a:p>
        </p:txBody>
      </p:sp>
    </p:spTree>
    <p:extLst>
      <p:ext uri="{BB962C8B-B14F-4D97-AF65-F5344CB8AC3E}">
        <p14:creationId xmlns:p14="http://schemas.microsoft.com/office/powerpoint/2010/main" val="34411855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3A0B70-7D1F-1FCC-A9C4-8369CA7D23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71B960-B0E6-59E1-A6F8-E82CA757582C}"/>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C67D3BF3-536D-3767-0E16-97A50AE4AFF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6ACC75E-43D7-91CB-371D-89A5E68CF9B9}"/>
              </a:ext>
            </a:extLst>
          </p:cNvPr>
          <p:cNvSpPr>
            <a:spLocks noGrp="1"/>
          </p:cNvSpPr>
          <p:nvPr>
            <p:ph type="sldNum" sz="quarter" idx="12"/>
          </p:nvPr>
        </p:nvSpPr>
        <p:spPr/>
        <p:txBody>
          <a:bodyPr/>
          <a:lstStyle/>
          <a:p>
            <a:fld id="{87E7843D-FF13-4365-9478-9625B70A2705}" type="slidenum">
              <a:rPr lang="en-US" smtClean="0"/>
              <a:t>8</a:t>
            </a:fld>
            <a:endParaRPr lang="en-US"/>
          </a:p>
        </p:txBody>
      </p:sp>
      <p:sp>
        <p:nvSpPr>
          <p:cNvPr id="4" name="Content Placeholder 3">
            <a:extLst>
              <a:ext uri="{FF2B5EF4-FFF2-40B4-BE49-F238E27FC236}">
                <a16:creationId xmlns:a16="http://schemas.microsoft.com/office/drawing/2014/main" id="{A083DC1D-DE61-BFCE-0000-2776B8A08474}"/>
              </a:ext>
            </a:extLst>
          </p:cNvPr>
          <p:cNvSpPr>
            <a:spLocks noGrp="1"/>
          </p:cNvSpPr>
          <p:nvPr>
            <p:ph idx="1"/>
          </p:nvPr>
        </p:nvSpPr>
        <p:spPr/>
        <p:txBody>
          <a:bodyPr>
            <a:normAutofit/>
          </a:bodyPr>
          <a:lstStyle/>
          <a:p>
            <a:pPr marL="0" indent="0">
              <a:buNone/>
            </a:pPr>
            <a:r>
              <a:rPr lang="es-ES_tradnl" dirty="0"/>
              <a:t>La lógica espera que el conocimiento del mundo sea cierto… algo que sabemos que no es así, el mundo es regido por la incertidumbre.</a:t>
            </a:r>
          </a:p>
          <a:p>
            <a:pPr marL="0" indent="0">
              <a:buNone/>
            </a:pPr>
            <a:r>
              <a:rPr lang="es-ES_tradnl" dirty="0"/>
              <a:t>La teoría de probabilidad llena este vacío, permitiendo un razonamiento riguroso con información incierta.</a:t>
            </a:r>
          </a:p>
          <a:p>
            <a:pPr marL="0" indent="0">
              <a:buNone/>
            </a:pPr>
            <a:r>
              <a:rPr lang="es-ES_tradnl" dirty="0"/>
              <a:t>Esto nos permite construir un modelo de pensamiento racional (desde la percepción hasta la comprensión de cómo funciona el mundo y hacer predicciones)</a:t>
            </a:r>
          </a:p>
          <a:p>
            <a:pPr marL="0" indent="0">
              <a:buNone/>
            </a:pPr>
            <a:r>
              <a:rPr lang="es-ES_tradnl" dirty="0"/>
              <a:t>Pero esto no genera comportamientos inteligentes, ya que con solo pensar no solo nos alcanza, necesitamos actuar,</a:t>
            </a:r>
          </a:p>
          <a:p>
            <a:pPr marL="0" indent="0" algn="ctr">
              <a:buNone/>
            </a:pPr>
            <a:r>
              <a:rPr lang="es-ES_tradnl" b="1" dirty="0">
                <a:solidFill>
                  <a:schemeClr val="accent2">
                    <a:lumMod val="75000"/>
                  </a:schemeClr>
                </a:solidFill>
              </a:rPr>
              <a:t>”¿Pienso, luego existo” ya no vale más?   </a:t>
            </a:r>
          </a:p>
        </p:txBody>
      </p:sp>
      <p:sp>
        <p:nvSpPr>
          <p:cNvPr id="3" name="TextBox 2">
            <a:extLst>
              <a:ext uri="{FF2B5EF4-FFF2-40B4-BE49-F238E27FC236}">
                <a16:creationId xmlns:a16="http://schemas.microsoft.com/office/drawing/2014/main" id="{A93C44F7-7735-AC5C-B14A-228EE08E034E}"/>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Pensando racionalmente</a:t>
            </a:r>
          </a:p>
        </p:txBody>
      </p:sp>
    </p:spTree>
    <p:extLst>
      <p:ext uri="{BB962C8B-B14F-4D97-AF65-F5344CB8AC3E}">
        <p14:creationId xmlns:p14="http://schemas.microsoft.com/office/powerpoint/2010/main" val="22511155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396461-C9AB-D32B-AEF7-F50D0592DC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6D7D85-F391-D96F-ADD6-7DDD7ADAE267}"/>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E9BDCF0D-6B87-6926-48D6-57D4867DC82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A4C91B87-33CC-167D-8594-95667A922E82}"/>
              </a:ext>
            </a:extLst>
          </p:cNvPr>
          <p:cNvSpPr>
            <a:spLocks noGrp="1"/>
          </p:cNvSpPr>
          <p:nvPr>
            <p:ph type="sldNum" sz="quarter" idx="12"/>
          </p:nvPr>
        </p:nvSpPr>
        <p:spPr/>
        <p:txBody>
          <a:bodyPr/>
          <a:lstStyle/>
          <a:p>
            <a:fld id="{87E7843D-FF13-4365-9478-9625B70A2705}" type="slidenum">
              <a:rPr lang="en-US" smtClean="0"/>
              <a:t>9</a:t>
            </a:fld>
            <a:endParaRPr lang="en-US"/>
          </a:p>
        </p:txBody>
      </p:sp>
      <p:sp>
        <p:nvSpPr>
          <p:cNvPr id="4" name="Content Placeholder 3">
            <a:extLst>
              <a:ext uri="{FF2B5EF4-FFF2-40B4-BE49-F238E27FC236}">
                <a16:creationId xmlns:a16="http://schemas.microsoft.com/office/drawing/2014/main" id="{7E16F0AC-40B9-FA15-95AA-4761B05E385C}"/>
              </a:ext>
            </a:extLst>
          </p:cNvPr>
          <p:cNvSpPr>
            <a:spLocks noGrp="1"/>
          </p:cNvSpPr>
          <p:nvPr>
            <p:ph idx="1"/>
          </p:nvPr>
        </p:nvSpPr>
        <p:spPr/>
        <p:txBody>
          <a:bodyPr>
            <a:normAutofit/>
          </a:bodyPr>
          <a:lstStyle/>
          <a:p>
            <a:pPr marL="0" indent="0">
              <a:buNone/>
            </a:pPr>
            <a:r>
              <a:rPr lang="es-ES_tradnl" dirty="0"/>
              <a:t>Un agente es algo que actúa. Un agente se espera que opere autónomamente, perciba el ambiente, persista sobre un tiempo prolongado, se adapte y cree y cumpla objetivos.</a:t>
            </a:r>
          </a:p>
          <a:p>
            <a:pPr marL="0" indent="0">
              <a:buNone/>
            </a:pPr>
            <a:r>
              <a:rPr lang="es-ES_tradnl" b="1" dirty="0">
                <a:solidFill>
                  <a:schemeClr val="accent5">
                    <a:lumMod val="75000"/>
                  </a:schemeClr>
                </a:solidFill>
              </a:rPr>
              <a:t>Un agente racional </a:t>
            </a:r>
            <a:r>
              <a:rPr lang="es-ES_tradnl" dirty="0"/>
              <a:t>es aquel que llega al mejor escenario, o si hay incertidumbre, al mejor escenario esperado.</a:t>
            </a:r>
          </a:p>
          <a:p>
            <a:pPr marL="0" indent="0">
              <a:buNone/>
            </a:pPr>
            <a:r>
              <a:rPr lang="es-ES_tradnl" dirty="0"/>
              <a:t>IA se ha enfocado en el estudio y construcción de agentes que hacen lo correcto. Que cuenta por hacer lo correcto es el objetivo que le proveemos al agente. Esto se llama el </a:t>
            </a:r>
            <a:r>
              <a:rPr lang="es-ES_tradnl" b="1" dirty="0">
                <a:solidFill>
                  <a:schemeClr val="accent2">
                    <a:lumMod val="75000"/>
                  </a:schemeClr>
                </a:solidFill>
              </a:rPr>
              <a:t>modelo estándar</a:t>
            </a:r>
            <a:r>
              <a:rPr lang="es-ES_tradnl" dirty="0"/>
              <a:t>.</a:t>
            </a:r>
          </a:p>
          <a:p>
            <a:pPr marL="0" indent="0">
              <a:buNone/>
            </a:pPr>
            <a:endParaRPr lang="es-ES_tradnl" dirty="0"/>
          </a:p>
          <a:p>
            <a:pPr marL="0" indent="0">
              <a:buNone/>
            </a:pPr>
            <a:r>
              <a:rPr lang="es-ES_tradnl" dirty="0"/>
              <a:t>Este modelo no solo ha sido predominante en IA, sino además en </a:t>
            </a:r>
            <a:r>
              <a:rPr lang="es-ES_tradnl" i="1" dirty="0"/>
              <a:t>teoría del control</a:t>
            </a:r>
            <a:r>
              <a:rPr lang="es-ES_tradnl" dirty="0"/>
              <a:t>, en </a:t>
            </a:r>
            <a:r>
              <a:rPr lang="es-ES_tradnl" i="1" dirty="0"/>
              <a:t>estadística</a:t>
            </a:r>
            <a:r>
              <a:rPr lang="es-ES_tradnl" dirty="0"/>
              <a:t>, y </a:t>
            </a:r>
            <a:r>
              <a:rPr lang="es-ES_tradnl" i="1" dirty="0"/>
              <a:t>economía</a:t>
            </a:r>
            <a:r>
              <a:rPr lang="es-ES_tradnl" dirty="0"/>
              <a:t>. </a:t>
            </a:r>
          </a:p>
          <a:p>
            <a:pPr marL="0" indent="0">
              <a:buNone/>
            </a:pPr>
            <a:endParaRPr lang="es-ES_tradnl" dirty="0"/>
          </a:p>
          <a:p>
            <a:pPr marL="0" indent="0">
              <a:buNone/>
            </a:pPr>
            <a:endParaRPr lang="es-ES_tradnl" dirty="0"/>
          </a:p>
        </p:txBody>
      </p:sp>
      <p:sp>
        <p:nvSpPr>
          <p:cNvPr id="3" name="TextBox 2">
            <a:extLst>
              <a:ext uri="{FF2B5EF4-FFF2-40B4-BE49-F238E27FC236}">
                <a16:creationId xmlns:a16="http://schemas.microsoft.com/office/drawing/2014/main" id="{14987AC9-A7FE-A8FB-579B-525E0E6CA5F5}"/>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Pensando racionalmente</a:t>
            </a:r>
          </a:p>
        </p:txBody>
      </p:sp>
    </p:spTree>
    <p:extLst>
      <p:ext uri="{BB962C8B-B14F-4D97-AF65-F5344CB8AC3E}">
        <p14:creationId xmlns:p14="http://schemas.microsoft.com/office/powerpoint/2010/main" val="2450870649"/>
      </p:ext>
    </p:extLst>
  </p:cSld>
  <p:clrMapOvr>
    <a:masterClrMapping/>
  </p:clrMapOvr>
</p:sld>
</file>

<file path=ppt/theme/theme1.xml><?xml version="1.0" encoding="utf-8"?>
<a:theme xmlns:a="http://schemas.openxmlformats.org/drawingml/2006/main" name="Chronicle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{04AA286F-8D2E-6D40-8355-0FBFECDF6445}tf10001061</Template>
  <TotalTime>6802</TotalTime>
  <Words>3322</Words>
  <Application>Microsoft Macintosh PowerPoint</Application>
  <PresentationFormat>Widescreen</PresentationFormat>
  <Paragraphs>272</Paragraphs>
  <Slides>30</Slides>
  <Notes>25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Calibri</vt:lpstr>
      <vt:lpstr>Calisto MT</vt:lpstr>
      <vt:lpstr>NimbusRomNo9L</vt:lpstr>
      <vt:lpstr>Univers Condensed</vt:lpstr>
      <vt:lpstr>ChronicleVTI</vt:lpstr>
      <vt:lpstr>Introducción</vt:lpstr>
      <vt:lpstr>Introducción</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Beneficios y Riesgos de la IA</vt:lpstr>
      <vt:lpstr>Beneficios de LA IA</vt:lpstr>
      <vt:lpstr>Riesgos de LA IA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46</cp:revision>
  <dcterms:created xsi:type="dcterms:W3CDTF">2024-01-28T21:07:34Z</dcterms:created>
  <dcterms:modified xsi:type="dcterms:W3CDTF">2025-03-03T23:56:01Z</dcterms:modified>
</cp:coreProperties>
</file>

<file path=docProps/thumbnail.jpeg>
</file>